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36"/>
  </p:notesMasterIdLst>
  <p:sldIdLst>
    <p:sldId id="256" r:id="rId2"/>
    <p:sldId id="327" r:id="rId3"/>
    <p:sldId id="329" r:id="rId4"/>
    <p:sldId id="330" r:id="rId5"/>
    <p:sldId id="333" r:id="rId6"/>
    <p:sldId id="334" r:id="rId7"/>
    <p:sldId id="335" r:id="rId8"/>
    <p:sldId id="336" r:id="rId9"/>
    <p:sldId id="377" r:id="rId10"/>
    <p:sldId id="343" r:id="rId11"/>
    <p:sldId id="344" r:id="rId12"/>
    <p:sldId id="347" r:id="rId13"/>
    <p:sldId id="349" r:id="rId14"/>
    <p:sldId id="351" r:id="rId15"/>
    <p:sldId id="352" r:id="rId16"/>
    <p:sldId id="378" r:id="rId17"/>
    <p:sldId id="354" r:id="rId18"/>
    <p:sldId id="355" r:id="rId19"/>
    <p:sldId id="356" r:id="rId20"/>
    <p:sldId id="357" r:id="rId21"/>
    <p:sldId id="358" r:id="rId22"/>
    <p:sldId id="359" r:id="rId23"/>
    <p:sldId id="360" r:id="rId24"/>
    <p:sldId id="362" r:id="rId25"/>
    <p:sldId id="363" r:id="rId26"/>
    <p:sldId id="364" r:id="rId27"/>
    <p:sldId id="365" r:id="rId28"/>
    <p:sldId id="379" r:id="rId29"/>
    <p:sldId id="370" r:id="rId30"/>
    <p:sldId id="371" r:id="rId31"/>
    <p:sldId id="373" r:id="rId32"/>
    <p:sldId id="374" r:id="rId33"/>
    <p:sldId id="375" r:id="rId34"/>
    <p:sldId id="376"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pitchFamily="-65"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65"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65"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65"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65" charset="-128"/>
        <a:cs typeface="+mn-cs"/>
      </a:defRPr>
    </a:lvl5pPr>
    <a:lvl6pPr marL="2286000" algn="l" defTabSz="914400" rtl="0" eaLnBrk="1" latinLnBrk="0" hangingPunct="1">
      <a:defRPr kern="1200">
        <a:solidFill>
          <a:schemeClr val="tx1"/>
        </a:solidFill>
        <a:latin typeface="Arial" charset="0"/>
        <a:ea typeface="ヒラギノ角ゴ Pro W3" pitchFamily="-65" charset="-128"/>
        <a:cs typeface="+mn-cs"/>
      </a:defRPr>
    </a:lvl6pPr>
    <a:lvl7pPr marL="2743200" algn="l" defTabSz="914400" rtl="0" eaLnBrk="1" latinLnBrk="0" hangingPunct="1">
      <a:defRPr kern="1200">
        <a:solidFill>
          <a:schemeClr val="tx1"/>
        </a:solidFill>
        <a:latin typeface="Arial" charset="0"/>
        <a:ea typeface="ヒラギノ角ゴ Pro W3" pitchFamily="-65" charset="-128"/>
        <a:cs typeface="+mn-cs"/>
      </a:defRPr>
    </a:lvl7pPr>
    <a:lvl8pPr marL="3200400" algn="l" defTabSz="914400" rtl="0" eaLnBrk="1" latinLnBrk="0" hangingPunct="1">
      <a:defRPr kern="1200">
        <a:solidFill>
          <a:schemeClr val="tx1"/>
        </a:solidFill>
        <a:latin typeface="Arial" charset="0"/>
        <a:ea typeface="ヒラギノ角ゴ Pro W3" pitchFamily="-65" charset="-128"/>
        <a:cs typeface="+mn-cs"/>
      </a:defRPr>
    </a:lvl8pPr>
    <a:lvl9pPr marL="3657600" algn="l" defTabSz="914400" rtl="0" eaLnBrk="1" latinLnBrk="0" hangingPunct="1">
      <a:defRPr kern="1200">
        <a:solidFill>
          <a:schemeClr val="tx1"/>
        </a:solidFill>
        <a:latin typeface="Arial" charset="0"/>
        <a:ea typeface="ヒラギノ角ゴ Pro W3" pitchFamily="-6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p:cViewPr>
        <p:scale>
          <a:sx n="80" d="100"/>
          <a:sy n="80" d="100"/>
        </p:scale>
        <p:origin x="-1408" y="2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AC0FB-B081-4173-BF0A-FC73F34EA3A1}" type="doc">
      <dgm:prSet loTypeId="urn:microsoft.com/office/officeart/2005/8/layout/default#2" loCatId="list" qsTypeId="urn:microsoft.com/office/officeart/2005/8/quickstyle/simple1" qsCatId="simple" csTypeId="urn:microsoft.com/office/officeart/2005/8/colors/colorful1#3" csCatId="colorful"/>
      <dgm:spPr/>
      <dgm:t>
        <a:bodyPr/>
        <a:lstStyle/>
        <a:p>
          <a:endParaRPr lang="en-US"/>
        </a:p>
      </dgm:t>
    </dgm:pt>
    <dgm:pt modelId="{5668902E-25D6-41E1-A845-6B72345E84AC}">
      <dgm:prSet/>
      <dgm:spPr/>
      <dgm:t>
        <a:bodyPr/>
        <a:lstStyle/>
        <a:p>
          <a:pPr rtl="0"/>
          <a:r>
            <a:rPr lang="en-US" b="0" dirty="0" smtClean="0">
              <a:solidFill>
                <a:schemeClr val="tx1"/>
              </a:solidFill>
            </a:rPr>
            <a:t>Resellers</a:t>
          </a:r>
          <a:endParaRPr lang="en-US" dirty="0">
            <a:solidFill>
              <a:schemeClr val="tx1"/>
            </a:solidFill>
          </a:endParaRPr>
        </a:p>
      </dgm:t>
    </dgm:pt>
    <dgm:pt modelId="{607A5560-08BA-4E5D-8960-FE8CA4B4D614}" type="parTrans" cxnId="{8E061B82-9E8A-41A1-B7BB-4252BEED12F6}">
      <dgm:prSet/>
      <dgm:spPr/>
      <dgm:t>
        <a:bodyPr/>
        <a:lstStyle/>
        <a:p>
          <a:endParaRPr lang="en-US">
            <a:solidFill>
              <a:schemeClr val="tx1"/>
            </a:solidFill>
          </a:endParaRPr>
        </a:p>
      </dgm:t>
    </dgm:pt>
    <dgm:pt modelId="{9CB6E2DC-7A5C-43DC-AD74-01840EFF8662}" type="sibTrans" cxnId="{8E061B82-9E8A-41A1-B7BB-4252BEED12F6}">
      <dgm:prSet/>
      <dgm:spPr/>
      <dgm:t>
        <a:bodyPr/>
        <a:lstStyle/>
        <a:p>
          <a:endParaRPr lang="en-US">
            <a:solidFill>
              <a:schemeClr val="tx1"/>
            </a:solidFill>
          </a:endParaRPr>
        </a:p>
      </dgm:t>
    </dgm:pt>
    <dgm:pt modelId="{A860F2B6-5562-48A7-94EA-E3F3144B9E50}">
      <dgm:prSet/>
      <dgm:spPr/>
      <dgm:t>
        <a:bodyPr/>
        <a:lstStyle/>
        <a:p>
          <a:pPr rtl="0"/>
          <a:r>
            <a:rPr lang="en-US" b="0" dirty="0" smtClean="0">
              <a:solidFill>
                <a:schemeClr val="tx1"/>
              </a:solidFill>
            </a:rPr>
            <a:t>Physical distribution firms</a:t>
          </a:r>
          <a:endParaRPr lang="en-US" dirty="0">
            <a:solidFill>
              <a:schemeClr val="tx1"/>
            </a:solidFill>
          </a:endParaRPr>
        </a:p>
      </dgm:t>
    </dgm:pt>
    <dgm:pt modelId="{F0BDE409-1F68-435C-8FCA-F0814779C670}" type="parTrans" cxnId="{6FAB20BF-DC69-4547-976E-5FD9D81604D7}">
      <dgm:prSet/>
      <dgm:spPr/>
      <dgm:t>
        <a:bodyPr/>
        <a:lstStyle/>
        <a:p>
          <a:endParaRPr lang="en-US">
            <a:solidFill>
              <a:schemeClr val="tx1"/>
            </a:solidFill>
          </a:endParaRPr>
        </a:p>
      </dgm:t>
    </dgm:pt>
    <dgm:pt modelId="{8357BC31-DACD-4B53-91E1-1B3A05899892}" type="sibTrans" cxnId="{6FAB20BF-DC69-4547-976E-5FD9D81604D7}">
      <dgm:prSet/>
      <dgm:spPr/>
      <dgm:t>
        <a:bodyPr/>
        <a:lstStyle/>
        <a:p>
          <a:endParaRPr lang="en-US">
            <a:solidFill>
              <a:schemeClr val="tx1"/>
            </a:solidFill>
          </a:endParaRPr>
        </a:p>
      </dgm:t>
    </dgm:pt>
    <dgm:pt modelId="{8F4EFB49-F95A-4FBE-A41A-88C266A4BD8A}">
      <dgm:prSet/>
      <dgm:spPr/>
      <dgm:t>
        <a:bodyPr/>
        <a:lstStyle/>
        <a:p>
          <a:pPr rtl="0"/>
          <a:r>
            <a:rPr lang="en-US" b="0" dirty="0" smtClean="0">
              <a:solidFill>
                <a:schemeClr val="tx1"/>
              </a:solidFill>
            </a:rPr>
            <a:t>Marketing services agencies</a:t>
          </a:r>
          <a:endParaRPr lang="en-US" dirty="0">
            <a:solidFill>
              <a:schemeClr val="tx1"/>
            </a:solidFill>
          </a:endParaRPr>
        </a:p>
      </dgm:t>
    </dgm:pt>
    <dgm:pt modelId="{89A7246D-10E4-4DED-AF6F-D762A3B93118}" type="parTrans" cxnId="{E566B6AA-A15E-4CBB-B780-DB2D2FE33DAF}">
      <dgm:prSet/>
      <dgm:spPr/>
      <dgm:t>
        <a:bodyPr/>
        <a:lstStyle/>
        <a:p>
          <a:endParaRPr lang="en-US">
            <a:solidFill>
              <a:schemeClr val="tx1"/>
            </a:solidFill>
          </a:endParaRPr>
        </a:p>
      </dgm:t>
    </dgm:pt>
    <dgm:pt modelId="{4F69CC07-4037-4F59-8B71-215B94E23200}" type="sibTrans" cxnId="{E566B6AA-A15E-4CBB-B780-DB2D2FE33DAF}">
      <dgm:prSet/>
      <dgm:spPr/>
      <dgm:t>
        <a:bodyPr/>
        <a:lstStyle/>
        <a:p>
          <a:endParaRPr lang="en-US">
            <a:solidFill>
              <a:schemeClr val="tx1"/>
            </a:solidFill>
          </a:endParaRPr>
        </a:p>
      </dgm:t>
    </dgm:pt>
    <dgm:pt modelId="{51E28EDD-E0C3-44C8-8625-5C1719876AC3}">
      <dgm:prSet/>
      <dgm:spPr/>
      <dgm:t>
        <a:bodyPr/>
        <a:lstStyle/>
        <a:p>
          <a:pPr rtl="0"/>
          <a:r>
            <a:rPr lang="en-US" b="0" dirty="0" smtClean="0">
              <a:solidFill>
                <a:schemeClr val="tx1"/>
              </a:solidFill>
            </a:rPr>
            <a:t>Financial intermediaries</a:t>
          </a:r>
          <a:endParaRPr lang="en-US" b="0" dirty="0">
            <a:solidFill>
              <a:schemeClr val="tx1"/>
            </a:solidFill>
          </a:endParaRPr>
        </a:p>
      </dgm:t>
    </dgm:pt>
    <dgm:pt modelId="{6443A111-6715-4CCC-80E2-E0BA533153FA}" type="parTrans" cxnId="{717B1784-A75A-4DC0-AF9F-A94CCF0E4856}">
      <dgm:prSet/>
      <dgm:spPr/>
      <dgm:t>
        <a:bodyPr/>
        <a:lstStyle/>
        <a:p>
          <a:endParaRPr lang="en-US">
            <a:solidFill>
              <a:schemeClr val="tx1"/>
            </a:solidFill>
          </a:endParaRPr>
        </a:p>
      </dgm:t>
    </dgm:pt>
    <dgm:pt modelId="{D8559311-4218-409F-B79A-BC28F1382DE1}" type="sibTrans" cxnId="{717B1784-A75A-4DC0-AF9F-A94CCF0E4856}">
      <dgm:prSet/>
      <dgm:spPr/>
      <dgm:t>
        <a:bodyPr/>
        <a:lstStyle/>
        <a:p>
          <a:endParaRPr lang="en-US">
            <a:solidFill>
              <a:schemeClr val="tx1"/>
            </a:solidFill>
          </a:endParaRPr>
        </a:p>
      </dgm:t>
    </dgm:pt>
    <dgm:pt modelId="{1B8E94BB-9D98-4437-8ECC-34814865DAC6}" type="pres">
      <dgm:prSet presAssocID="{BBDAC0FB-B081-4173-BF0A-FC73F34EA3A1}" presName="diagram" presStyleCnt="0">
        <dgm:presLayoutVars>
          <dgm:dir/>
          <dgm:resizeHandles val="exact"/>
        </dgm:presLayoutVars>
      </dgm:prSet>
      <dgm:spPr/>
      <dgm:t>
        <a:bodyPr/>
        <a:lstStyle/>
        <a:p>
          <a:endParaRPr lang="en-US"/>
        </a:p>
      </dgm:t>
    </dgm:pt>
    <dgm:pt modelId="{AC6025E5-5EFB-4C5B-8EFA-82669079CF1F}" type="pres">
      <dgm:prSet presAssocID="{5668902E-25D6-41E1-A845-6B72345E84AC}" presName="node" presStyleLbl="node1" presStyleIdx="0" presStyleCnt="4">
        <dgm:presLayoutVars>
          <dgm:bulletEnabled val="1"/>
        </dgm:presLayoutVars>
      </dgm:prSet>
      <dgm:spPr/>
      <dgm:t>
        <a:bodyPr/>
        <a:lstStyle/>
        <a:p>
          <a:endParaRPr lang="en-US"/>
        </a:p>
      </dgm:t>
    </dgm:pt>
    <dgm:pt modelId="{1261A159-9564-4700-BA4C-633217CD6EA6}" type="pres">
      <dgm:prSet presAssocID="{9CB6E2DC-7A5C-43DC-AD74-01840EFF8662}" presName="sibTrans" presStyleCnt="0"/>
      <dgm:spPr/>
    </dgm:pt>
    <dgm:pt modelId="{FA902E41-D71C-4435-AB4D-FB7F21B7C759}" type="pres">
      <dgm:prSet presAssocID="{A860F2B6-5562-48A7-94EA-E3F3144B9E50}" presName="node" presStyleLbl="node1" presStyleIdx="1" presStyleCnt="4">
        <dgm:presLayoutVars>
          <dgm:bulletEnabled val="1"/>
        </dgm:presLayoutVars>
      </dgm:prSet>
      <dgm:spPr/>
      <dgm:t>
        <a:bodyPr/>
        <a:lstStyle/>
        <a:p>
          <a:endParaRPr lang="en-US"/>
        </a:p>
      </dgm:t>
    </dgm:pt>
    <dgm:pt modelId="{01369AE3-5486-4D2C-BBE9-B29DBE7F61FA}" type="pres">
      <dgm:prSet presAssocID="{8357BC31-DACD-4B53-91E1-1B3A05899892}" presName="sibTrans" presStyleCnt="0"/>
      <dgm:spPr/>
    </dgm:pt>
    <dgm:pt modelId="{39C744D1-9A23-430D-98BC-88F24615D17F}" type="pres">
      <dgm:prSet presAssocID="{8F4EFB49-F95A-4FBE-A41A-88C266A4BD8A}" presName="node" presStyleLbl="node1" presStyleIdx="2" presStyleCnt="4">
        <dgm:presLayoutVars>
          <dgm:bulletEnabled val="1"/>
        </dgm:presLayoutVars>
      </dgm:prSet>
      <dgm:spPr/>
      <dgm:t>
        <a:bodyPr/>
        <a:lstStyle/>
        <a:p>
          <a:endParaRPr lang="en-US"/>
        </a:p>
      </dgm:t>
    </dgm:pt>
    <dgm:pt modelId="{BF57B9B9-5884-491D-B5B2-E9EE7E9A5D68}" type="pres">
      <dgm:prSet presAssocID="{4F69CC07-4037-4F59-8B71-215B94E23200}" presName="sibTrans" presStyleCnt="0"/>
      <dgm:spPr/>
    </dgm:pt>
    <dgm:pt modelId="{58625619-1163-4221-B0C9-9CEF0085154F}" type="pres">
      <dgm:prSet presAssocID="{51E28EDD-E0C3-44C8-8625-5C1719876AC3}" presName="node" presStyleLbl="node1" presStyleIdx="3" presStyleCnt="4">
        <dgm:presLayoutVars>
          <dgm:bulletEnabled val="1"/>
        </dgm:presLayoutVars>
      </dgm:prSet>
      <dgm:spPr/>
      <dgm:t>
        <a:bodyPr/>
        <a:lstStyle/>
        <a:p>
          <a:endParaRPr lang="en-US"/>
        </a:p>
      </dgm:t>
    </dgm:pt>
  </dgm:ptLst>
  <dgm:cxnLst>
    <dgm:cxn modelId="{34089682-59B7-4BCF-9790-F05ECD06057C}" type="presOf" srcId="{8F4EFB49-F95A-4FBE-A41A-88C266A4BD8A}" destId="{39C744D1-9A23-430D-98BC-88F24615D17F}" srcOrd="0" destOrd="0" presId="urn:microsoft.com/office/officeart/2005/8/layout/default#2"/>
    <dgm:cxn modelId="{6FAB20BF-DC69-4547-976E-5FD9D81604D7}" srcId="{BBDAC0FB-B081-4173-BF0A-FC73F34EA3A1}" destId="{A860F2B6-5562-48A7-94EA-E3F3144B9E50}" srcOrd="1" destOrd="0" parTransId="{F0BDE409-1F68-435C-8FCA-F0814779C670}" sibTransId="{8357BC31-DACD-4B53-91E1-1B3A05899892}"/>
    <dgm:cxn modelId="{633221C2-725D-475C-BFB4-157B4E917507}" type="presOf" srcId="{A860F2B6-5562-48A7-94EA-E3F3144B9E50}" destId="{FA902E41-D71C-4435-AB4D-FB7F21B7C759}" srcOrd="0" destOrd="0" presId="urn:microsoft.com/office/officeart/2005/8/layout/default#2"/>
    <dgm:cxn modelId="{E566B6AA-A15E-4CBB-B780-DB2D2FE33DAF}" srcId="{BBDAC0FB-B081-4173-BF0A-FC73F34EA3A1}" destId="{8F4EFB49-F95A-4FBE-A41A-88C266A4BD8A}" srcOrd="2" destOrd="0" parTransId="{89A7246D-10E4-4DED-AF6F-D762A3B93118}" sibTransId="{4F69CC07-4037-4F59-8B71-215B94E23200}"/>
    <dgm:cxn modelId="{C6CE9C8F-7C90-45AE-ADE6-9E3256A4D2D9}" type="presOf" srcId="{5668902E-25D6-41E1-A845-6B72345E84AC}" destId="{AC6025E5-5EFB-4C5B-8EFA-82669079CF1F}" srcOrd="0" destOrd="0" presId="urn:microsoft.com/office/officeart/2005/8/layout/default#2"/>
    <dgm:cxn modelId="{717B1784-A75A-4DC0-AF9F-A94CCF0E4856}" srcId="{BBDAC0FB-B081-4173-BF0A-FC73F34EA3A1}" destId="{51E28EDD-E0C3-44C8-8625-5C1719876AC3}" srcOrd="3" destOrd="0" parTransId="{6443A111-6715-4CCC-80E2-E0BA533153FA}" sibTransId="{D8559311-4218-409F-B79A-BC28F1382DE1}"/>
    <dgm:cxn modelId="{D4B2DB4C-0DF4-47EF-9A19-079914410F44}" type="presOf" srcId="{51E28EDD-E0C3-44C8-8625-5C1719876AC3}" destId="{58625619-1163-4221-B0C9-9CEF0085154F}" srcOrd="0" destOrd="0" presId="urn:microsoft.com/office/officeart/2005/8/layout/default#2"/>
    <dgm:cxn modelId="{25BCA070-9228-4504-B4A3-D0C74FC604F1}" type="presOf" srcId="{BBDAC0FB-B081-4173-BF0A-FC73F34EA3A1}" destId="{1B8E94BB-9D98-4437-8ECC-34814865DAC6}" srcOrd="0" destOrd="0" presId="urn:microsoft.com/office/officeart/2005/8/layout/default#2"/>
    <dgm:cxn modelId="{8E061B82-9E8A-41A1-B7BB-4252BEED12F6}" srcId="{BBDAC0FB-B081-4173-BF0A-FC73F34EA3A1}" destId="{5668902E-25D6-41E1-A845-6B72345E84AC}" srcOrd="0" destOrd="0" parTransId="{607A5560-08BA-4E5D-8960-FE8CA4B4D614}" sibTransId="{9CB6E2DC-7A5C-43DC-AD74-01840EFF8662}"/>
    <dgm:cxn modelId="{7FD351E9-DAAD-482C-B0CE-AE1617F080C3}" type="presParOf" srcId="{1B8E94BB-9D98-4437-8ECC-34814865DAC6}" destId="{AC6025E5-5EFB-4C5B-8EFA-82669079CF1F}" srcOrd="0" destOrd="0" presId="urn:microsoft.com/office/officeart/2005/8/layout/default#2"/>
    <dgm:cxn modelId="{03A4F400-D0AC-46F1-B8D0-159FD5EF5EEA}" type="presParOf" srcId="{1B8E94BB-9D98-4437-8ECC-34814865DAC6}" destId="{1261A159-9564-4700-BA4C-633217CD6EA6}" srcOrd="1" destOrd="0" presId="urn:microsoft.com/office/officeart/2005/8/layout/default#2"/>
    <dgm:cxn modelId="{47F4D245-C8A6-4296-AE35-DEFB63AE8CA0}" type="presParOf" srcId="{1B8E94BB-9D98-4437-8ECC-34814865DAC6}" destId="{FA902E41-D71C-4435-AB4D-FB7F21B7C759}" srcOrd="2" destOrd="0" presId="urn:microsoft.com/office/officeart/2005/8/layout/default#2"/>
    <dgm:cxn modelId="{3CD0606F-060C-4F18-AF45-3538230DCF20}" type="presParOf" srcId="{1B8E94BB-9D98-4437-8ECC-34814865DAC6}" destId="{01369AE3-5486-4D2C-BBE9-B29DBE7F61FA}" srcOrd="3" destOrd="0" presId="urn:microsoft.com/office/officeart/2005/8/layout/default#2"/>
    <dgm:cxn modelId="{6B45E121-B37B-4664-8295-12A185214D06}" type="presParOf" srcId="{1B8E94BB-9D98-4437-8ECC-34814865DAC6}" destId="{39C744D1-9A23-430D-98BC-88F24615D17F}" srcOrd="4" destOrd="0" presId="urn:microsoft.com/office/officeart/2005/8/layout/default#2"/>
    <dgm:cxn modelId="{49FBA8C6-C2ED-4379-A0D0-B89826D9EAE8}" type="presParOf" srcId="{1B8E94BB-9D98-4437-8ECC-34814865DAC6}" destId="{BF57B9B9-5884-491D-B5B2-E9EE7E9A5D68}" srcOrd="5" destOrd="0" presId="urn:microsoft.com/office/officeart/2005/8/layout/default#2"/>
    <dgm:cxn modelId="{17CC1B80-AC94-4D6A-83F1-BF96219CE65C}" type="presParOf" srcId="{1B8E94BB-9D98-4437-8ECC-34814865DAC6}" destId="{58625619-1163-4221-B0C9-9CEF0085154F}"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DF6198-C0B1-463C-A40F-D7962371B336}" type="doc">
      <dgm:prSet loTypeId="urn:microsoft.com/office/officeart/2005/8/layout/hList1" loCatId="list" qsTypeId="urn:microsoft.com/office/officeart/2005/8/quickstyle/simple1" qsCatId="simple" csTypeId="urn:microsoft.com/office/officeart/2005/8/colors/colorful1#4" csCatId="colorful"/>
      <dgm:spPr/>
      <dgm:t>
        <a:bodyPr/>
        <a:lstStyle/>
        <a:p>
          <a:endParaRPr lang="en-US"/>
        </a:p>
      </dgm:t>
    </dgm:pt>
    <dgm:pt modelId="{4BF41CFE-D004-4975-A46F-ED44B1AF8A4E}">
      <dgm:prSet/>
      <dgm:spPr/>
      <dgm:t>
        <a:bodyPr/>
        <a:lstStyle/>
        <a:p>
          <a:pPr rtl="0"/>
          <a:r>
            <a:rPr lang="en-US" b="0" dirty="0" smtClean="0"/>
            <a:t>Uncontrollable</a:t>
          </a:r>
          <a:endParaRPr lang="en-US" dirty="0"/>
        </a:p>
      </dgm:t>
    </dgm:pt>
    <dgm:pt modelId="{E24EADD1-21ED-4361-8DA0-75EBC5353FF4}" type="parTrans" cxnId="{ED8B3398-8709-4FB7-98A0-2F5E6FDE86F5}">
      <dgm:prSet/>
      <dgm:spPr/>
      <dgm:t>
        <a:bodyPr/>
        <a:lstStyle/>
        <a:p>
          <a:endParaRPr lang="en-US"/>
        </a:p>
      </dgm:t>
    </dgm:pt>
    <dgm:pt modelId="{1A628166-C881-4443-BF76-DD9CBFA81A2D}" type="sibTrans" cxnId="{ED8B3398-8709-4FB7-98A0-2F5E6FDE86F5}">
      <dgm:prSet/>
      <dgm:spPr/>
      <dgm:t>
        <a:bodyPr/>
        <a:lstStyle/>
        <a:p>
          <a:endParaRPr lang="en-US"/>
        </a:p>
      </dgm:t>
    </dgm:pt>
    <dgm:pt modelId="{319EDD9A-202C-44DB-939A-335AFC4764F4}">
      <dgm:prSet/>
      <dgm:spPr/>
      <dgm:t>
        <a:bodyPr/>
        <a:lstStyle/>
        <a:p>
          <a:pPr rtl="0"/>
          <a:r>
            <a:rPr lang="en-US" b="0" dirty="0" smtClean="0"/>
            <a:t>React and adapt to forces in the environment</a:t>
          </a:r>
          <a:endParaRPr lang="en-US" dirty="0"/>
        </a:p>
      </dgm:t>
    </dgm:pt>
    <dgm:pt modelId="{F2C674E1-1DEA-452B-98CC-98C887C5B05F}" type="parTrans" cxnId="{7AAEF3B6-846D-4C3F-87B3-B74F6CA3B33E}">
      <dgm:prSet/>
      <dgm:spPr/>
      <dgm:t>
        <a:bodyPr/>
        <a:lstStyle/>
        <a:p>
          <a:endParaRPr lang="en-US"/>
        </a:p>
      </dgm:t>
    </dgm:pt>
    <dgm:pt modelId="{8135E6E2-DA50-46D2-912B-BD95529AF549}" type="sibTrans" cxnId="{7AAEF3B6-846D-4C3F-87B3-B74F6CA3B33E}">
      <dgm:prSet/>
      <dgm:spPr/>
      <dgm:t>
        <a:bodyPr/>
        <a:lstStyle/>
        <a:p>
          <a:endParaRPr lang="en-US"/>
        </a:p>
      </dgm:t>
    </dgm:pt>
    <dgm:pt modelId="{E6B89D38-354D-4E90-BCA4-B7A3CA6271AD}">
      <dgm:prSet/>
      <dgm:spPr/>
      <dgm:t>
        <a:bodyPr/>
        <a:lstStyle/>
        <a:p>
          <a:pPr rtl="0"/>
          <a:r>
            <a:rPr lang="en-US" b="0" dirty="0" smtClean="0"/>
            <a:t>Proactive</a:t>
          </a:r>
          <a:endParaRPr lang="en-US" dirty="0"/>
        </a:p>
      </dgm:t>
    </dgm:pt>
    <dgm:pt modelId="{C72FB13C-6AF8-4B28-9020-487BD34A1BEC}" type="parTrans" cxnId="{8AE71208-2C4D-4469-B48D-F387AF6A6765}">
      <dgm:prSet/>
      <dgm:spPr/>
      <dgm:t>
        <a:bodyPr/>
        <a:lstStyle/>
        <a:p>
          <a:endParaRPr lang="en-US"/>
        </a:p>
      </dgm:t>
    </dgm:pt>
    <dgm:pt modelId="{14FE7BB9-55B6-464C-98E2-AB45A9325AE1}" type="sibTrans" cxnId="{8AE71208-2C4D-4469-B48D-F387AF6A6765}">
      <dgm:prSet/>
      <dgm:spPr/>
      <dgm:t>
        <a:bodyPr/>
        <a:lstStyle/>
        <a:p>
          <a:endParaRPr lang="en-US"/>
        </a:p>
      </dgm:t>
    </dgm:pt>
    <dgm:pt modelId="{F6E8A35B-8A87-4766-AC86-D46D6B09F63B}">
      <dgm:prSet/>
      <dgm:spPr/>
      <dgm:t>
        <a:bodyPr/>
        <a:lstStyle/>
        <a:p>
          <a:pPr rtl="0"/>
          <a:r>
            <a:rPr lang="en-US" b="0" dirty="0" smtClean="0"/>
            <a:t>Aggressive actions to affect forces in the environment</a:t>
          </a:r>
          <a:endParaRPr lang="en-US" dirty="0"/>
        </a:p>
      </dgm:t>
    </dgm:pt>
    <dgm:pt modelId="{A22A3120-6AF3-4DFD-8151-9E36647B6B3E}" type="parTrans" cxnId="{C88586DF-798D-4E5D-BE35-1880A092E709}">
      <dgm:prSet/>
      <dgm:spPr/>
      <dgm:t>
        <a:bodyPr/>
        <a:lstStyle/>
        <a:p>
          <a:endParaRPr lang="en-US"/>
        </a:p>
      </dgm:t>
    </dgm:pt>
    <dgm:pt modelId="{54C7FF1A-8187-4522-A390-C8BC39EAB2E7}" type="sibTrans" cxnId="{C88586DF-798D-4E5D-BE35-1880A092E709}">
      <dgm:prSet/>
      <dgm:spPr/>
      <dgm:t>
        <a:bodyPr/>
        <a:lstStyle/>
        <a:p>
          <a:endParaRPr lang="en-US"/>
        </a:p>
      </dgm:t>
    </dgm:pt>
    <dgm:pt modelId="{C3E8B31B-17D4-4810-BFCC-F9CAE76A5E08}">
      <dgm:prSet/>
      <dgm:spPr/>
      <dgm:t>
        <a:bodyPr/>
        <a:lstStyle/>
        <a:p>
          <a:pPr rtl="0"/>
          <a:r>
            <a:rPr lang="en-US" b="0" dirty="0" smtClean="0"/>
            <a:t>Reactive</a:t>
          </a:r>
          <a:endParaRPr lang="en-US" dirty="0"/>
        </a:p>
      </dgm:t>
    </dgm:pt>
    <dgm:pt modelId="{E20B6996-4BD4-42BC-A7BA-5BE9A1F36252}" type="parTrans" cxnId="{906EE83B-90AE-4D6A-80BE-41C4D4AC463B}">
      <dgm:prSet/>
      <dgm:spPr/>
      <dgm:t>
        <a:bodyPr/>
        <a:lstStyle/>
        <a:p>
          <a:endParaRPr lang="en-US"/>
        </a:p>
      </dgm:t>
    </dgm:pt>
    <dgm:pt modelId="{7B953621-FE50-420A-A9AD-D8CBCE094D30}" type="sibTrans" cxnId="{906EE83B-90AE-4D6A-80BE-41C4D4AC463B}">
      <dgm:prSet/>
      <dgm:spPr/>
      <dgm:t>
        <a:bodyPr/>
        <a:lstStyle/>
        <a:p>
          <a:endParaRPr lang="en-US"/>
        </a:p>
      </dgm:t>
    </dgm:pt>
    <dgm:pt modelId="{0D1CEACA-FFCA-42AF-B349-5A1D7AE73C66}">
      <dgm:prSet/>
      <dgm:spPr/>
      <dgm:t>
        <a:bodyPr/>
        <a:lstStyle/>
        <a:p>
          <a:pPr rtl="0"/>
          <a:r>
            <a:rPr lang="en-US" b="0" dirty="0" smtClean="0"/>
            <a:t>Watching and reacting to forces in the environment</a:t>
          </a:r>
          <a:endParaRPr lang="en-US" dirty="0"/>
        </a:p>
      </dgm:t>
    </dgm:pt>
    <dgm:pt modelId="{9A6F5E95-A7E4-4761-9F5D-4804317D25BD}" type="parTrans" cxnId="{6296A225-B5B6-4B8E-962D-E62DC5725030}">
      <dgm:prSet/>
      <dgm:spPr/>
      <dgm:t>
        <a:bodyPr/>
        <a:lstStyle/>
        <a:p>
          <a:endParaRPr lang="en-US"/>
        </a:p>
      </dgm:t>
    </dgm:pt>
    <dgm:pt modelId="{B638AE5E-9868-4E5A-8C6B-FC918E908407}" type="sibTrans" cxnId="{6296A225-B5B6-4B8E-962D-E62DC5725030}">
      <dgm:prSet/>
      <dgm:spPr/>
      <dgm:t>
        <a:bodyPr/>
        <a:lstStyle/>
        <a:p>
          <a:endParaRPr lang="en-US"/>
        </a:p>
      </dgm:t>
    </dgm:pt>
    <dgm:pt modelId="{F1724E38-1B4C-436B-A3EA-F7961DC6E058}" type="pres">
      <dgm:prSet presAssocID="{B7DF6198-C0B1-463C-A40F-D7962371B336}" presName="Name0" presStyleCnt="0">
        <dgm:presLayoutVars>
          <dgm:dir/>
          <dgm:animLvl val="lvl"/>
          <dgm:resizeHandles val="exact"/>
        </dgm:presLayoutVars>
      </dgm:prSet>
      <dgm:spPr/>
      <dgm:t>
        <a:bodyPr/>
        <a:lstStyle/>
        <a:p>
          <a:endParaRPr lang="en-US"/>
        </a:p>
      </dgm:t>
    </dgm:pt>
    <dgm:pt modelId="{48C8C043-A221-4BD4-A327-18A65ABC4DD5}" type="pres">
      <dgm:prSet presAssocID="{4BF41CFE-D004-4975-A46F-ED44B1AF8A4E}" presName="composite" presStyleCnt="0"/>
      <dgm:spPr/>
    </dgm:pt>
    <dgm:pt modelId="{E7FEC4CD-6D6A-46D9-826D-284E7060B736}" type="pres">
      <dgm:prSet presAssocID="{4BF41CFE-D004-4975-A46F-ED44B1AF8A4E}" presName="parTx" presStyleLbl="alignNode1" presStyleIdx="0" presStyleCnt="3">
        <dgm:presLayoutVars>
          <dgm:chMax val="0"/>
          <dgm:chPref val="0"/>
          <dgm:bulletEnabled val="1"/>
        </dgm:presLayoutVars>
      </dgm:prSet>
      <dgm:spPr/>
      <dgm:t>
        <a:bodyPr/>
        <a:lstStyle/>
        <a:p>
          <a:endParaRPr lang="en-US"/>
        </a:p>
      </dgm:t>
    </dgm:pt>
    <dgm:pt modelId="{52307BE1-08FC-421D-BF5E-AB009BD8B595}" type="pres">
      <dgm:prSet presAssocID="{4BF41CFE-D004-4975-A46F-ED44B1AF8A4E}" presName="desTx" presStyleLbl="alignAccFollowNode1" presStyleIdx="0" presStyleCnt="3">
        <dgm:presLayoutVars>
          <dgm:bulletEnabled val="1"/>
        </dgm:presLayoutVars>
      </dgm:prSet>
      <dgm:spPr/>
      <dgm:t>
        <a:bodyPr/>
        <a:lstStyle/>
        <a:p>
          <a:endParaRPr lang="en-US"/>
        </a:p>
      </dgm:t>
    </dgm:pt>
    <dgm:pt modelId="{A27D5367-DD89-40C0-896C-7C5F55D65189}" type="pres">
      <dgm:prSet presAssocID="{1A628166-C881-4443-BF76-DD9CBFA81A2D}" presName="space" presStyleCnt="0"/>
      <dgm:spPr/>
    </dgm:pt>
    <dgm:pt modelId="{385C5F71-764F-487E-91D9-88043EB0465B}" type="pres">
      <dgm:prSet presAssocID="{E6B89D38-354D-4E90-BCA4-B7A3CA6271AD}" presName="composite" presStyleCnt="0"/>
      <dgm:spPr/>
    </dgm:pt>
    <dgm:pt modelId="{A639388A-0441-4811-9880-215A7F97393F}" type="pres">
      <dgm:prSet presAssocID="{E6B89D38-354D-4E90-BCA4-B7A3CA6271AD}" presName="parTx" presStyleLbl="alignNode1" presStyleIdx="1" presStyleCnt="3">
        <dgm:presLayoutVars>
          <dgm:chMax val="0"/>
          <dgm:chPref val="0"/>
          <dgm:bulletEnabled val="1"/>
        </dgm:presLayoutVars>
      </dgm:prSet>
      <dgm:spPr/>
      <dgm:t>
        <a:bodyPr/>
        <a:lstStyle/>
        <a:p>
          <a:endParaRPr lang="en-US"/>
        </a:p>
      </dgm:t>
    </dgm:pt>
    <dgm:pt modelId="{6659C763-E8A1-4D3F-8352-33D7ADBDE6A2}" type="pres">
      <dgm:prSet presAssocID="{E6B89D38-354D-4E90-BCA4-B7A3CA6271AD}" presName="desTx" presStyleLbl="alignAccFollowNode1" presStyleIdx="1" presStyleCnt="3">
        <dgm:presLayoutVars>
          <dgm:bulletEnabled val="1"/>
        </dgm:presLayoutVars>
      </dgm:prSet>
      <dgm:spPr/>
      <dgm:t>
        <a:bodyPr/>
        <a:lstStyle/>
        <a:p>
          <a:endParaRPr lang="en-US"/>
        </a:p>
      </dgm:t>
    </dgm:pt>
    <dgm:pt modelId="{0AEE16EF-A83A-43AC-A4BA-2504EDB0EFC9}" type="pres">
      <dgm:prSet presAssocID="{14FE7BB9-55B6-464C-98E2-AB45A9325AE1}" presName="space" presStyleCnt="0"/>
      <dgm:spPr/>
    </dgm:pt>
    <dgm:pt modelId="{CB5DC880-8B24-4054-B146-F4C5057CBE8C}" type="pres">
      <dgm:prSet presAssocID="{C3E8B31B-17D4-4810-BFCC-F9CAE76A5E08}" presName="composite" presStyleCnt="0"/>
      <dgm:spPr/>
    </dgm:pt>
    <dgm:pt modelId="{ABB995A1-AAF1-4942-958C-97FEECF4E4A2}" type="pres">
      <dgm:prSet presAssocID="{C3E8B31B-17D4-4810-BFCC-F9CAE76A5E08}" presName="parTx" presStyleLbl="alignNode1" presStyleIdx="2" presStyleCnt="3">
        <dgm:presLayoutVars>
          <dgm:chMax val="0"/>
          <dgm:chPref val="0"/>
          <dgm:bulletEnabled val="1"/>
        </dgm:presLayoutVars>
      </dgm:prSet>
      <dgm:spPr/>
      <dgm:t>
        <a:bodyPr/>
        <a:lstStyle/>
        <a:p>
          <a:endParaRPr lang="en-US"/>
        </a:p>
      </dgm:t>
    </dgm:pt>
    <dgm:pt modelId="{19D5C01A-14EE-40AC-9CA4-9EA41841C236}" type="pres">
      <dgm:prSet presAssocID="{C3E8B31B-17D4-4810-BFCC-F9CAE76A5E08}" presName="desTx" presStyleLbl="alignAccFollowNode1" presStyleIdx="2" presStyleCnt="3">
        <dgm:presLayoutVars>
          <dgm:bulletEnabled val="1"/>
        </dgm:presLayoutVars>
      </dgm:prSet>
      <dgm:spPr/>
      <dgm:t>
        <a:bodyPr/>
        <a:lstStyle/>
        <a:p>
          <a:endParaRPr lang="en-US"/>
        </a:p>
      </dgm:t>
    </dgm:pt>
  </dgm:ptLst>
  <dgm:cxnLst>
    <dgm:cxn modelId="{ED8B3398-8709-4FB7-98A0-2F5E6FDE86F5}" srcId="{B7DF6198-C0B1-463C-A40F-D7962371B336}" destId="{4BF41CFE-D004-4975-A46F-ED44B1AF8A4E}" srcOrd="0" destOrd="0" parTransId="{E24EADD1-21ED-4361-8DA0-75EBC5353FF4}" sibTransId="{1A628166-C881-4443-BF76-DD9CBFA81A2D}"/>
    <dgm:cxn modelId="{906EE83B-90AE-4D6A-80BE-41C4D4AC463B}" srcId="{B7DF6198-C0B1-463C-A40F-D7962371B336}" destId="{C3E8B31B-17D4-4810-BFCC-F9CAE76A5E08}" srcOrd="2" destOrd="0" parTransId="{E20B6996-4BD4-42BC-A7BA-5BE9A1F36252}" sibTransId="{7B953621-FE50-420A-A9AD-D8CBCE094D30}"/>
    <dgm:cxn modelId="{6296A225-B5B6-4B8E-962D-E62DC5725030}" srcId="{C3E8B31B-17D4-4810-BFCC-F9CAE76A5E08}" destId="{0D1CEACA-FFCA-42AF-B349-5A1D7AE73C66}" srcOrd="0" destOrd="0" parTransId="{9A6F5E95-A7E4-4761-9F5D-4804317D25BD}" sibTransId="{B638AE5E-9868-4E5A-8C6B-FC918E908407}"/>
    <dgm:cxn modelId="{7F3FD8FD-7B3A-4A26-9F0D-62EE32CF0EAB}" type="presOf" srcId="{F6E8A35B-8A87-4766-AC86-D46D6B09F63B}" destId="{6659C763-E8A1-4D3F-8352-33D7ADBDE6A2}" srcOrd="0" destOrd="0" presId="urn:microsoft.com/office/officeart/2005/8/layout/hList1"/>
    <dgm:cxn modelId="{C88586DF-798D-4E5D-BE35-1880A092E709}" srcId="{E6B89D38-354D-4E90-BCA4-B7A3CA6271AD}" destId="{F6E8A35B-8A87-4766-AC86-D46D6B09F63B}" srcOrd="0" destOrd="0" parTransId="{A22A3120-6AF3-4DFD-8151-9E36647B6B3E}" sibTransId="{54C7FF1A-8187-4522-A390-C8BC39EAB2E7}"/>
    <dgm:cxn modelId="{8AE71208-2C4D-4469-B48D-F387AF6A6765}" srcId="{B7DF6198-C0B1-463C-A40F-D7962371B336}" destId="{E6B89D38-354D-4E90-BCA4-B7A3CA6271AD}" srcOrd="1" destOrd="0" parTransId="{C72FB13C-6AF8-4B28-9020-487BD34A1BEC}" sibTransId="{14FE7BB9-55B6-464C-98E2-AB45A9325AE1}"/>
    <dgm:cxn modelId="{2856D4ED-4695-4D68-9FCA-4563C0EF6BAC}" type="presOf" srcId="{C3E8B31B-17D4-4810-BFCC-F9CAE76A5E08}" destId="{ABB995A1-AAF1-4942-958C-97FEECF4E4A2}" srcOrd="0" destOrd="0" presId="urn:microsoft.com/office/officeart/2005/8/layout/hList1"/>
    <dgm:cxn modelId="{9804BBAA-2D9D-46CB-9FDF-FDA557EA0931}" type="presOf" srcId="{E6B89D38-354D-4E90-BCA4-B7A3CA6271AD}" destId="{A639388A-0441-4811-9880-215A7F97393F}" srcOrd="0" destOrd="0" presId="urn:microsoft.com/office/officeart/2005/8/layout/hList1"/>
    <dgm:cxn modelId="{7AAEF3B6-846D-4C3F-87B3-B74F6CA3B33E}" srcId="{4BF41CFE-D004-4975-A46F-ED44B1AF8A4E}" destId="{319EDD9A-202C-44DB-939A-335AFC4764F4}" srcOrd="0" destOrd="0" parTransId="{F2C674E1-1DEA-452B-98CC-98C887C5B05F}" sibTransId="{8135E6E2-DA50-46D2-912B-BD95529AF549}"/>
    <dgm:cxn modelId="{787A283A-2EE7-4344-B43A-61303A3CCE76}" type="presOf" srcId="{B7DF6198-C0B1-463C-A40F-D7962371B336}" destId="{F1724E38-1B4C-436B-A3EA-F7961DC6E058}" srcOrd="0" destOrd="0" presId="urn:microsoft.com/office/officeart/2005/8/layout/hList1"/>
    <dgm:cxn modelId="{C05764A4-26D5-4754-B490-CE4FC285DC1B}" type="presOf" srcId="{0D1CEACA-FFCA-42AF-B349-5A1D7AE73C66}" destId="{19D5C01A-14EE-40AC-9CA4-9EA41841C236}" srcOrd="0" destOrd="0" presId="urn:microsoft.com/office/officeart/2005/8/layout/hList1"/>
    <dgm:cxn modelId="{CF1A9E81-D023-49FB-AED3-3BA84CE85B30}" type="presOf" srcId="{4BF41CFE-D004-4975-A46F-ED44B1AF8A4E}" destId="{E7FEC4CD-6D6A-46D9-826D-284E7060B736}" srcOrd="0" destOrd="0" presId="urn:microsoft.com/office/officeart/2005/8/layout/hList1"/>
    <dgm:cxn modelId="{51F79D01-B693-425E-A78E-75FAFFD316CF}" type="presOf" srcId="{319EDD9A-202C-44DB-939A-335AFC4764F4}" destId="{52307BE1-08FC-421D-BF5E-AB009BD8B595}" srcOrd="0" destOrd="0" presId="urn:microsoft.com/office/officeart/2005/8/layout/hList1"/>
    <dgm:cxn modelId="{55A1BAAA-004D-4573-955D-1F2B12FC4832}" type="presParOf" srcId="{F1724E38-1B4C-436B-A3EA-F7961DC6E058}" destId="{48C8C043-A221-4BD4-A327-18A65ABC4DD5}" srcOrd="0" destOrd="0" presId="urn:microsoft.com/office/officeart/2005/8/layout/hList1"/>
    <dgm:cxn modelId="{C6778D53-0A8F-49DA-B52C-0E5DC95CBB66}" type="presParOf" srcId="{48C8C043-A221-4BD4-A327-18A65ABC4DD5}" destId="{E7FEC4CD-6D6A-46D9-826D-284E7060B736}" srcOrd="0" destOrd="0" presId="urn:microsoft.com/office/officeart/2005/8/layout/hList1"/>
    <dgm:cxn modelId="{5986A8D9-AD9C-4AC1-85B3-21B6EAC78FE8}" type="presParOf" srcId="{48C8C043-A221-4BD4-A327-18A65ABC4DD5}" destId="{52307BE1-08FC-421D-BF5E-AB009BD8B595}" srcOrd="1" destOrd="0" presId="urn:microsoft.com/office/officeart/2005/8/layout/hList1"/>
    <dgm:cxn modelId="{3B69C0C4-663A-4735-A630-A8962BE6D9DF}" type="presParOf" srcId="{F1724E38-1B4C-436B-A3EA-F7961DC6E058}" destId="{A27D5367-DD89-40C0-896C-7C5F55D65189}" srcOrd="1" destOrd="0" presId="urn:microsoft.com/office/officeart/2005/8/layout/hList1"/>
    <dgm:cxn modelId="{4AA87282-0101-41ED-9116-BCD8E4D4FC81}" type="presParOf" srcId="{F1724E38-1B4C-436B-A3EA-F7961DC6E058}" destId="{385C5F71-764F-487E-91D9-88043EB0465B}" srcOrd="2" destOrd="0" presId="urn:microsoft.com/office/officeart/2005/8/layout/hList1"/>
    <dgm:cxn modelId="{7E0EB5A3-0D89-4552-9847-6272BC014EB6}" type="presParOf" srcId="{385C5F71-764F-487E-91D9-88043EB0465B}" destId="{A639388A-0441-4811-9880-215A7F97393F}" srcOrd="0" destOrd="0" presId="urn:microsoft.com/office/officeart/2005/8/layout/hList1"/>
    <dgm:cxn modelId="{3AFB9FF5-C5DD-407C-8F3C-3F9624A19369}" type="presParOf" srcId="{385C5F71-764F-487E-91D9-88043EB0465B}" destId="{6659C763-E8A1-4D3F-8352-33D7ADBDE6A2}" srcOrd="1" destOrd="0" presId="urn:microsoft.com/office/officeart/2005/8/layout/hList1"/>
    <dgm:cxn modelId="{67BA2EE5-DD6C-4ABA-B6E9-4FBA42AD826F}" type="presParOf" srcId="{F1724E38-1B4C-436B-A3EA-F7961DC6E058}" destId="{0AEE16EF-A83A-43AC-A4BA-2504EDB0EFC9}" srcOrd="3" destOrd="0" presId="urn:microsoft.com/office/officeart/2005/8/layout/hList1"/>
    <dgm:cxn modelId="{205272A4-0FF4-455F-B021-B8207F60BEC4}" type="presParOf" srcId="{F1724E38-1B4C-436B-A3EA-F7961DC6E058}" destId="{CB5DC880-8B24-4054-B146-F4C5057CBE8C}" srcOrd="4" destOrd="0" presId="urn:microsoft.com/office/officeart/2005/8/layout/hList1"/>
    <dgm:cxn modelId="{10579DC2-3573-4BC0-B0AF-F4AB8BF21187}" type="presParOf" srcId="{CB5DC880-8B24-4054-B146-F4C5057CBE8C}" destId="{ABB995A1-AAF1-4942-958C-97FEECF4E4A2}" srcOrd="0" destOrd="0" presId="urn:microsoft.com/office/officeart/2005/8/layout/hList1"/>
    <dgm:cxn modelId="{AAA79360-E649-449D-B220-8B837B58D330}" type="presParOf" srcId="{CB5DC880-8B24-4054-B146-F4C5057CBE8C}" destId="{19D5C01A-14EE-40AC-9CA4-9EA41841C23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6025E5-5EFB-4C5B-8EFA-82669079CF1F}">
      <dsp:nvSpPr>
        <dsp:cNvPr id="0" name=""/>
        <dsp:cNvSpPr/>
      </dsp:nvSpPr>
      <dsp:spPr>
        <a:xfrm>
          <a:off x="610381" y="483"/>
          <a:ext cx="3047255" cy="182835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Resellers</a:t>
          </a:r>
          <a:endParaRPr lang="en-US" sz="3400" kern="1200" dirty="0">
            <a:solidFill>
              <a:schemeClr val="tx1"/>
            </a:solidFill>
          </a:endParaRPr>
        </a:p>
      </dsp:txBody>
      <dsp:txXfrm>
        <a:off x="610381" y="483"/>
        <a:ext cx="3047255" cy="1828353"/>
      </dsp:txXfrm>
    </dsp:sp>
    <dsp:sp modelId="{FA902E41-D71C-4435-AB4D-FB7F21B7C759}">
      <dsp:nvSpPr>
        <dsp:cNvPr id="0" name=""/>
        <dsp:cNvSpPr/>
      </dsp:nvSpPr>
      <dsp:spPr>
        <a:xfrm>
          <a:off x="3962362" y="483"/>
          <a:ext cx="3047255" cy="182835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Physical distribution firms</a:t>
          </a:r>
          <a:endParaRPr lang="en-US" sz="3400" kern="1200" dirty="0">
            <a:solidFill>
              <a:schemeClr val="tx1"/>
            </a:solidFill>
          </a:endParaRPr>
        </a:p>
      </dsp:txBody>
      <dsp:txXfrm>
        <a:off x="3962362" y="483"/>
        <a:ext cx="3047255" cy="1828353"/>
      </dsp:txXfrm>
    </dsp:sp>
    <dsp:sp modelId="{39C744D1-9A23-430D-98BC-88F24615D17F}">
      <dsp:nvSpPr>
        <dsp:cNvPr id="0" name=""/>
        <dsp:cNvSpPr/>
      </dsp:nvSpPr>
      <dsp:spPr>
        <a:xfrm>
          <a:off x="610381" y="2133562"/>
          <a:ext cx="3047255" cy="182835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Marketing services agencies</a:t>
          </a:r>
          <a:endParaRPr lang="en-US" sz="3400" kern="1200" dirty="0">
            <a:solidFill>
              <a:schemeClr val="tx1"/>
            </a:solidFill>
          </a:endParaRPr>
        </a:p>
      </dsp:txBody>
      <dsp:txXfrm>
        <a:off x="610381" y="2133562"/>
        <a:ext cx="3047255" cy="1828353"/>
      </dsp:txXfrm>
    </dsp:sp>
    <dsp:sp modelId="{58625619-1163-4221-B0C9-9CEF0085154F}">
      <dsp:nvSpPr>
        <dsp:cNvPr id="0" name=""/>
        <dsp:cNvSpPr/>
      </dsp:nvSpPr>
      <dsp:spPr>
        <a:xfrm>
          <a:off x="3962362" y="2133562"/>
          <a:ext cx="3047255" cy="1828353"/>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0" kern="1200" dirty="0" smtClean="0">
              <a:solidFill>
                <a:schemeClr val="tx1"/>
              </a:solidFill>
            </a:rPr>
            <a:t>Financial intermediaries</a:t>
          </a:r>
          <a:endParaRPr lang="en-US" sz="3400" b="0" kern="1200" dirty="0">
            <a:solidFill>
              <a:schemeClr val="tx1"/>
            </a:solidFill>
          </a:endParaRPr>
        </a:p>
      </dsp:txBody>
      <dsp:txXfrm>
        <a:off x="3962362" y="2133562"/>
        <a:ext cx="3047255" cy="1828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EC4CD-6D6A-46D9-826D-284E7060B736}">
      <dsp:nvSpPr>
        <dsp:cNvPr id="0" name=""/>
        <dsp:cNvSpPr/>
      </dsp:nvSpPr>
      <dsp:spPr>
        <a:xfrm>
          <a:off x="2547" y="720989"/>
          <a:ext cx="2484239" cy="748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Uncontrollable</a:t>
          </a:r>
          <a:endParaRPr lang="en-US" sz="2600" kern="1200" dirty="0"/>
        </a:p>
      </dsp:txBody>
      <dsp:txXfrm>
        <a:off x="2547" y="720989"/>
        <a:ext cx="2484239" cy="748800"/>
      </dsp:txXfrm>
    </dsp:sp>
    <dsp:sp modelId="{52307BE1-08FC-421D-BF5E-AB009BD8B595}">
      <dsp:nvSpPr>
        <dsp:cNvPr id="0" name=""/>
        <dsp:cNvSpPr/>
      </dsp:nvSpPr>
      <dsp:spPr>
        <a:xfrm>
          <a:off x="2547" y="1469789"/>
          <a:ext cx="2484239" cy="207642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React and adapt to forces in the environment</a:t>
          </a:r>
          <a:endParaRPr lang="en-US" sz="2600" kern="1200" dirty="0"/>
        </a:p>
      </dsp:txBody>
      <dsp:txXfrm>
        <a:off x="2547" y="1469789"/>
        <a:ext cx="2484239" cy="2076420"/>
      </dsp:txXfrm>
    </dsp:sp>
    <dsp:sp modelId="{A639388A-0441-4811-9880-215A7F97393F}">
      <dsp:nvSpPr>
        <dsp:cNvPr id="0" name=""/>
        <dsp:cNvSpPr/>
      </dsp:nvSpPr>
      <dsp:spPr>
        <a:xfrm>
          <a:off x="2834580" y="720989"/>
          <a:ext cx="2484239" cy="7488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Proactive</a:t>
          </a:r>
          <a:endParaRPr lang="en-US" sz="2600" kern="1200" dirty="0"/>
        </a:p>
      </dsp:txBody>
      <dsp:txXfrm>
        <a:off x="2834580" y="720989"/>
        <a:ext cx="2484239" cy="748800"/>
      </dsp:txXfrm>
    </dsp:sp>
    <dsp:sp modelId="{6659C763-E8A1-4D3F-8352-33D7ADBDE6A2}">
      <dsp:nvSpPr>
        <dsp:cNvPr id="0" name=""/>
        <dsp:cNvSpPr/>
      </dsp:nvSpPr>
      <dsp:spPr>
        <a:xfrm>
          <a:off x="2834580" y="1469789"/>
          <a:ext cx="2484239" cy="20764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Aggressive actions to affect forces in the environment</a:t>
          </a:r>
          <a:endParaRPr lang="en-US" sz="2600" kern="1200" dirty="0"/>
        </a:p>
      </dsp:txBody>
      <dsp:txXfrm>
        <a:off x="2834580" y="1469789"/>
        <a:ext cx="2484239" cy="2076420"/>
      </dsp:txXfrm>
    </dsp:sp>
    <dsp:sp modelId="{ABB995A1-AAF1-4942-958C-97FEECF4E4A2}">
      <dsp:nvSpPr>
        <dsp:cNvPr id="0" name=""/>
        <dsp:cNvSpPr/>
      </dsp:nvSpPr>
      <dsp:spPr>
        <a:xfrm>
          <a:off x="5666612" y="720989"/>
          <a:ext cx="2484239" cy="748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05664" rIns="184912" bIns="105664" numCol="1" spcCol="1270" anchor="ctr" anchorCtr="0">
          <a:noAutofit/>
        </a:bodyPr>
        <a:lstStyle/>
        <a:p>
          <a:pPr lvl="0" algn="ctr" defTabSz="1155700" rtl="0">
            <a:lnSpc>
              <a:spcPct val="90000"/>
            </a:lnSpc>
            <a:spcBef>
              <a:spcPct val="0"/>
            </a:spcBef>
            <a:spcAft>
              <a:spcPct val="35000"/>
            </a:spcAft>
          </a:pPr>
          <a:r>
            <a:rPr lang="en-US" sz="2600" b="0" kern="1200" dirty="0" smtClean="0"/>
            <a:t>Reactive</a:t>
          </a:r>
          <a:endParaRPr lang="en-US" sz="2600" kern="1200" dirty="0"/>
        </a:p>
      </dsp:txBody>
      <dsp:txXfrm>
        <a:off x="5666612" y="720989"/>
        <a:ext cx="2484239" cy="748800"/>
      </dsp:txXfrm>
    </dsp:sp>
    <dsp:sp modelId="{19D5C01A-14EE-40AC-9CA4-9EA41841C236}">
      <dsp:nvSpPr>
        <dsp:cNvPr id="0" name=""/>
        <dsp:cNvSpPr/>
      </dsp:nvSpPr>
      <dsp:spPr>
        <a:xfrm>
          <a:off x="5666612" y="1469789"/>
          <a:ext cx="2484239" cy="20764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rtl="0">
            <a:lnSpc>
              <a:spcPct val="90000"/>
            </a:lnSpc>
            <a:spcBef>
              <a:spcPct val="0"/>
            </a:spcBef>
            <a:spcAft>
              <a:spcPct val="15000"/>
            </a:spcAft>
            <a:buChar char="••"/>
          </a:pPr>
          <a:r>
            <a:rPr lang="en-US" sz="2600" b="0" kern="1200" dirty="0" smtClean="0"/>
            <a:t>Watching and reacting to forces in the environment</a:t>
          </a:r>
          <a:endParaRPr lang="en-US" sz="2600" kern="1200" dirty="0"/>
        </a:p>
      </dsp:txBody>
      <dsp:txXfrm>
        <a:off x="5666612" y="1469789"/>
        <a:ext cx="2484239" cy="20764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charset="0"/>
                <a:ea typeface="ヒラギノ角ゴ Pro W3"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ea typeface="ヒラギノ角ゴ Pro W3" charset="-128"/>
              </a:defRPr>
            </a:lvl1pPr>
          </a:lstStyle>
          <a:p>
            <a:pPr>
              <a:defRPr/>
            </a:pPr>
            <a:fld id="{BA4E440D-8E37-4BC7-8717-CCC59B87D85D}" type="datetime1">
              <a:rPr lang="en-US"/>
              <a:pPr>
                <a:defRPr/>
              </a:pPr>
              <a:t>10/1/2012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charset="0"/>
                <a:ea typeface="ヒラギノ角ゴ Pro W3"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ea typeface="ヒラギノ角ゴ Pro W3" charset="-128"/>
              </a:defRPr>
            </a:lvl1pPr>
          </a:lstStyle>
          <a:p>
            <a:pPr>
              <a:defRPr/>
            </a:pPr>
            <a:fld id="{1E5EC282-A0B3-4DB9-A881-D86B5BA5ADD4}" type="slidenum">
              <a:rPr lang="en-US"/>
              <a:pPr>
                <a:defRPr/>
              </a:pPr>
              <a:t>‹#›</a:t>
            </a:fld>
            <a:endParaRPr lang="en-US"/>
          </a:p>
        </p:txBody>
      </p:sp>
    </p:spTree>
    <p:extLst>
      <p:ext uri="{BB962C8B-B14F-4D97-AF65-F5344CB8AC3E}">
        <p14:creationId xmlns:p14="http://schemas.microsoft.com/office/powerpoint/2010/main" val="2713901374"/>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ＭＳ Ｐゴシック" charset="-128"/>
        <a:cs typeface="ＭＳ Ｐゴシック" charset="-128"/>
      </a:defRPr>
    </a:lvl1pPr>
    <a:lvl2pPr marL="688975" indent="-231775" algn="l" rtl="0" eaLnBrk="0" fontAlgn="base" hangingPunct="0">
      <a:spcBef>
        <a:spcPct val="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39A750F4-B31F-4BE4-A941-B837DFE37C07}" type="slidenum">
              <a:rPr lang="en-US">
                <a:latin typeface="Calibri" pitchFamily="-65" charset="0"/>
              </a:rPr>
              <a:pPr eaLnBrk="1" hangingPunct="1"/>
              <a:t>1</a:t>
            </a:fld>
            <a:endParaRPr lang="en-US">
              <a:latin typeface="Calibri" pitchFamily="-65"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r>
              <a:rPr lang="en-US" smtClean="0">
                <a:ea typeface="ＭＳ Ｐゴシック" pitchFamily="-65" charset="-128"/>
              </a:rPr>
              <a:t>Students should note that the competition is just a click away with online purchasing. This link goes to Bizrate—one of many comparison shopping sites online. Enter a product like coffee makers to see the competing products and retailers for this category.</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DA945BD9-964B-475A-A951-2445818370C2}" type="slidenum">
              <a:rPr lang="en-US">
                <a:latin typeface="Calibri" pitchFamily="-65" charset="0"/>
              </a:rPr>
              <a:pPr eaLnBrk="1" hangingPunct="1"/>
              <a:t>10</a:t>
            </a:fld>
            <a:endParaRPr lang="en-US">
              <a:latin typeface="Calibri" pitchFamily="-65"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r>
              <a:rPr lang="en-US" smtClean="0">
                <a:ea typeface="ＭＳ Ｐゴシック" pitchFamily="-65" charset="-128"/>
              </a:rPr>
              <a:t>In slideshow view, click on movie icon to launch Tom’s Shoes video snippet.  See accompanying DVD for full video segment.</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B244FF48-9851-4EBC-A832-777B249CC318}" type="slidenum">
              <a:rPr lang="en-US">
                <a:latin typeface="Calibri" pitchFamily="-65" charset="0"/>
              </a:rPr>
              <a:pPr eaLnBrk="1" hangingPunct="1"/>
              <a:t>11</a:t>
            </a:fld>
            <a:endParaRPr lang="en-US">
              <a:latin typeface="Calibri" pitchFamily="-65"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EDFAFE2D-8417-4719-B188-3850AF3554FA}" type="slidenum">
              <a:rPr lang="en-US">
                <a:latin typeface="Calibri" pitchFamily="-65" charset="0"/>
              </a:rPr>
              <a:pPr eaLnBrk="1" hangingPunct="1"/>
              <a:t>12</a:t>
            </a:fld>
            <a:endParaRPr lang="en-US">
              <a:latin typeface="Calibri" pitchFamily="-65"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400858F5-D65C-442D-A209-7A307E80DF23}" type="slidenum">
              <a:rPr lang="en-US">
                <a:latin typeface="Calibri" pitchFamily="-65" charset="0"/>
              </a:rPr>
              <a:pPr eaLnBrk="1" hangingPunct="1"/>
              <a:t>13</a:t>
            </a:fld>
            <a:endParaRPr lang="en-US">
              <a:latin typeface="Calibri" pitchFamily="-65"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r>
              <a:rPr lang="en-US" smtClean="0">
                <a:ea typeface="ＭＳ Ｐゴシック" pitchFamily="-65" charset="-128"/>
              </a:rPr>
              <a:t>There are many Web sites targeted to boomers including this link to Boomers International. Before following the link it might be interesting to ask the following:</a:t>
            </a:r>
          </a:p>
          <a:p>
            <a:endParaRPr lang="en-US" b="1" smtClean="0">
              <a:ea typeface="ＭＳ Ｐゴシック" pitchFamily="-65" charset="-128"/>
            </a:endParaRPr>
          </a:p>
          <a:p>
            <a:r>
              <a:rPr lang="en-US" b="1" smtClean="0">
                <a:ea typeface="ＭＳ Ｐゴシック" pitchFamily="-65" charset="-128"/>
              </a:rPr>
              <a:t>Discussion Questions</a:t>
            </a:r>
          </a:p>
          <a:p>
            <a:r>
              <a:rPr lang="en-US" i="1" smtClean="0">
                <a:ea typeface="ＭＳ Ｐゴシック" pitchFamily="-65" charset="-128"/>
              </a:rPr>
              <a:t>What type of information boomers might be seeking? </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13CA32A6-23C5-4EAF-A6D4-466E1EEC926C}" type="slidenum">
              <a:rPr lang="en-US">
                <a:latin typeface="Calibri" pitchFamily="-65" charset="0"/>
              </a:rPr>
              <a:pPr eaLnBrk="1" hangingPunct="1"/>
              <a:t>14</a:t>
            </a:fld>
            <a:endParaRPr lang="en-US">
              <a:latin typeface="Calibri" pitchFamily="-65"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416CBF32-82FC-4787-BEF3-04BD89AC4DF4}" type="slidenum">
              <a:rPr lang="en-US">
                <a:latin typeface="Calibri" pitchFamily="-65" charset="0"/>
              </a:rPr>
              <a:pPr eaLnBrk="1" hangingPunct="1"/>
              <a:t>15</a:t>
            </a:fld>
            <a:endParaRPr lang="en-US">
              <a:latin typeface="Calibri" pitchFamily="-65"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FBACD965-7638-49F5-A878-DD6F986A5116}" type="slidenum">
              <a:rPr lang="en-US">
                <a:latin typeface="Calibri" pitchFamily="-65" charset="0"/>
              </a:rPr>
              <a:pPr eaLnBrk="1" hangingPunct="1"/>
              <a:t>16</a:t>
            </a:fld>
            <a:endParaRPr lang="en-US">
              <a:latin typeface="Calibri" pitchFamily="-65"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0029C59C-BEF5-4707-9608-123E355EDF43}" type="slidenum">
              <a:rPr lang="en-US">
                <a:latin typeface="Calibri" pitchFamily="-65" charset="0"/>
              </a:rPr>
              <a:pPr eaLnBrk="1" hangingPunct="1"/>
              <a:t>17</a:t>
            </a:fld>
            <a:endParaRPr lang="en-US">
              <a:latin typeface="Calibri" pitchFamily="-65"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7E0EDDF2-EDFF-4DC8-9AB4-7C240289FDCA}" type="slidenum">
              <a:rPr lang="en-US">
                <a:latin typeface="Calibri" pitchFamily="-65" charset="0"/>
              </a:rPr>
              <a:pPr eaLnBrk="1" hangingPunct="1"/>
              <a:t>18</a:t>
            </a:fld>
            <a:endParaRPr lang="en-US">
              <a:latin typeface="Calibri" pitchFamily="-65"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B0F813EC-F3F9-4AED-8377-A1DEAEEE540E}" type="slidenum">
              <a:rPr lang="en-US">
                <a:latin typeface="Calibri" pitchFamily="-65" charset="0"/>
              </a:rPr>
              <a:pPr eaLnBrk="1" hangingPunct="1"/>
              <a:t>19</a:t>
            </a:fld>
            <a:endParaRPr lang="en-US">
              <a:latin typeface="Calibri" pitchFamily="-65"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5A474EA5-DF94-4E4B-B084-348A3B9C0686}" type="slidenum">
              <a:rPr lang="en-US">
                <a:latin typeface="Calibri" pitchFamily="-65" charset="0"/>
              </a:rPr>
              <a:pPr eaLnBrk="1" hangingPunct="1"/>
              <a:t>2</a:t>
            </a:fld>
            <a:endParaRPr lang="en-US">
              <a:latin typeface="Calibri" pitchFamily="-65"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r>
              <a:rPr lang="en-US" smtClean="0">
                <a:ea typeface="ＭＳ Ｐゴシック" pitchFamily="-65" charset="-128"/>
              </a:rPr>
              <a:t>Students are probably very familiar with job search sites such as this link to monster.com. It might be interesting to compare the listings for white collar versus blue collar job opportunities including the associated pay and benefits.</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78357B96-7E9F-41EC-8F56-D44FC8EC0C4E}" type="slidenum">
              <a:rPr lang="en-US">
                <a:latin typeface="Calibri" pitchFamily="-65" charset="0"/>
              </a:rPr>
              <a:pPr eaLnBrk="1" hangingPunct="1"/>
              <a:t>20</a:t>
            </a:fld>
            <a:endParaRPr lang="en-US">
              <a:latin typeface="Calibri" pitchFamily="-65"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0C8C9F7A-9303-482B-A796-E19429B79EB9}" type="slidenum">
              <a:rPr lang="en-US">
                <a:latin typeface="Calibri" pitchFamily="-65" charset="0"/>
              </a:rPr>
              <a:pPr eaLnBrk="1" hangingPunct="1"/>
              <a:t>21</a:t>
            </a:fld>
            <a:endParaRPr lang="en-US">
              <a:latin typeface="Calibri" pitchFamily="-65"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EF38DAB8-D991-4FC3-A744-E135D56FA404}" type="slidenum">
              <a:rPr lang="en-US">
                <a:latin typeface="Calibri" pitchFamily="-65" charset="0"/>
              </a:rPr>
              <a:pPr eaLnBrk="1" hangingPunct="1"/>
              <a:t>22</a:t>
            </a:fld>
            <a:endParaRPr lang="en-US">
              <a:latin typeface="Calibri" pitchFamily="-65"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r>
              <a:rPr lang="en-US" smtClean="0">
                <a:ea typeface="ＭＳ Ｐゴシック" pitchFamily="-65" charset="-128"/>
              </a:rPr>
              <a:t>This graphic highlights a car targeted to India’s growing middle class. </a:t>
            </a:r>
          </a:p>
          <a:p>
            <a:endParaRPr lang="en-US" smtClean="0">
              <a:ea typeface="ＭＳ Ｐゴシック" pitchFamily="-65" charset="-128"/>
            </a:endParaRPr>
          </a:p>
          <a:p>
            <a:r>
              <a:rPr lang="en-US" b="1" smtClean="0">
                <a:ea typeface="ＭＳ Ｐゴシック" pitchFamily="-65" charset="-128"/>
              </a:rPr>
              <a:t>Discussion Questions</a:t>
            </a:r>
          </a:p>
          <a:p>
            <a:r>
              <a:rPr lang="en-US" i="1" smtClean="0">
                <a:ea typeface="ＭＳ Ｐゴシック" pitchFamily="-65" charset="-128"/>
              </a:rPr>
              <a:t>What changes might there be in U.S. income over the next year? What are positioned as “value cars.”</a:t>
            </a:r>
          </a:p>
          <a:p>
            <a:endParaRPr lang="en-US" i="1" smtClean="0">
              <a:ea typeface="ＭＳ Ｐゴシック" pitchFamily="-65" charset="-128"/>
            </a:endParaRPr>
          </a:p>
          <a:p>
            <a:r>
              <a:rPr lang="en-US" smtClean="0">
                <a:ea typeface="ＭＳ Ｐゴシック" pitchFamily="-65" charset="-128"/>
              </a:rPr>
              <a:t>The students might quote current economic declines or rises. The “value cars”  will probably include some of the smaller cars by Kia, Ford, Honda, and Toyota.</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C2932AE1-0CCE-44D8-9727-013280C4B444}" type="slidenum">
              <a:rPr lang="en-US">
                <a:latin typeface="Calibri" pitchFamily="-65" charset="0"/>
              </a:rPr>
              <a:pPr eaLnBrk="1" hangingPunct="1"/>
              <a:t>23</a:t>
            </a:fld>
            <a:endParaRPr lang="en-US">
              <a:latin typeface="Calibri" pitchFamily="-65"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0FA90DC8-14CF-4DA5-9EF4-7C53080E772A}" type="slidenum">
              <a:rPr lang="en-US">
                <a:latin typeface="Calibri" pitchFamily="-65" charset="0"/>
              </a:rPr>
              <a:pPr eaLnBrk="1" hangingPunct="1"/>
              <a:t>24</a:t>
            </a:fld>
            <a:endParaRPr lang="en-US">
              <a:latin typeface="Calibri" pitchFamily="-65"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r>
              <a:rPr lang="en-US" smtClean="0">
                <a:ea typeface="ＭＳ Ｐゴシック" pitchFamily="-65" charset="-128"/>
              </a:rPr>
              <a:t>This Web link connects to greenbiz.com. There are several Web sites like this that provide information on business as to how to practice green strategies including green marketing.</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9DCC5042-52C0-4A4F-B6F7-933775F2B3DE}" type="slidenum">
              <a:rPr lang="en-US">
                <a:latin typeface="Calibri" pitchFamily="-65" charset="0"/>
              </a:rPr>
              <a:pPr eaLnBrk="1" hangingPunct="1"/>
              <a:t>25</a:t>
            </a:fld>
            <a:endParaRPr lang="en-US">
              <a:latin typeface="Calibri" pitchFamily="-65"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endParaRPr lang="en-US" b="1" smtClean="0">
              <a:ea typeface="ＭＳ Ｐゴシック" pitchFamily="-65" charset="-128"/>
            </a:endParaRPr>
          </a:p>
          <a:p>
            <a:r>
              <a:rPr lang="en-US" b="1" smtClean="0">
                <a:ea typeface="ＭＳ Ｐゴシック" pitchFamily="-65" charset="-128"/>
              </a:rPr>
              <a:t>Discussion Question</a:t>
            </a:r>
          </a:p>
          <a:p>
            <a:r>
              <a:rPr lang="en-US" i="1" smtClean="0">
                <a:ea typeface="ＭＳ Ｐゴシック" pitchFamily="-65" charset="-128"/>
              </a:rPr>
              <a:t>Ask students what changes they have seen in technology in the past four years including medical products, communications, and media.</a:t>
            </a:r>
          </a:p>
          <a:p>
            <a:r>
              <a:rPr lang="en-US" i="1" smtClean="0">
                <a:ea typeface="ＭＳ Ｐゴシック" pitchFamily="-65" charset="-128"/>
              </a:rPr>
              <a:t> </a:t>
            </a:r>
          </a:p>
          <a:p>
            <a:r>
              <a:rPr lang="en-US" smtClean="0">
                <a:ea typeface="ＭＳ Ｐゴシック" pitchFamily="-65" charset="-128"/>
              </a:rPr>
              <a:t>They will most likely talk about the use of artificial organs and stem cell research, the growth of PDA’s like the iPod, and the use of new media products including DVR or TiVo.</a:t>
            </a: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969D46DE-1B40-4EB6-9C40-1CB0BFF28370}" type="slidenum">
              <a:rPr lang="en-US">
                <a:latin typeface="Calibri" pitchFamily="-65" charset="0"/>
              </a:rPr>
              <a:pPr eaLnBrk="1" hangingPunct="1"/>
              <a:t>26</a:t>
            </a:fld>
            <a:endParaRPr lang="en-US">
              <a:latin typeface="Calibri" pitchFamily="-65"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9E87E3BC-47DA-44EE-A702-AA63A0941463}" type="slidenum">
              <a:rPr lang="en-US">
                <a:latin typeface="Calibri" pitchFamily="-65" charset="0"/>
              </a:rPr>
              <a:pPr eaLnBrk="1" hangingPunct="1"/>
              <a:t>27</a:t>
            </a:fld>
            <a:endParaRPr lang="en-US">
              <a:latin typeface="Calibri" pitchFamily="-65"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A5CE6E46-498D-4427-A8BA-5112582EE2DB}" type="slidenum">
              <a:rPr lang="en-US">
                <a:latin typeface="Calibri" pitchFamily="-65" charset="0"/>
              </a:rPr>
              <a:pPr eaLnBrk="1" hangingPunct="1"/>
              <a:t>28</a:t>
            </a:fld>
            <a:endParaRPr lang="en-US">
              <a:latin typeface="Calibri" pitchFamily="-65"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D031246B-023F-4CE5-A082-AF44D9CA1C2D}" type="slidenum">
              <a:rPr lang="en-US">
                <a:latin typeface="Calibri" pitchFamily="-65" charset="0"/>
              </a:rPr>
              <a:pPr eaLnBrk="1" hangingPunct="1"/>
              <a:t>29</a:t>
            </a:fld>
            <a:endParaRPr lang="en-US">
              <a:latin typeface="Calibri" pitchFamily="-6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AEEE352B-2470-444D-91FB-A30CA82F1560}" type="slidenum">
              <a:rPr lang="en-US">
                <a:latin typeface="Calibri" pitchFamily="-65" charset="0"/>
              </a:rPr>
              <a:pPr eaLnBrk="1" hangingPunct="1"/>
              <a:t>3</a:t>
            </a:fld>
            <a:endParaRPr lang="en-US">
              <a:latin typeface="Calibri" pitchFamily="-65"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CA92FB9C-75A7-476B-8B0E-CCB756D075AB}" type="slidenum">
              <a:rPr lang="en-US">
                <a:latin typeface="Calibri" pitchFamily="-65" charset="0"/>
              </a:rPr>
              <a:pPr eaLnBrk="1" hangingPunct="1"/>
              <a:t>30</a:t>
            </a:fld>
            <a:endParaRPr lang="en-US">
              <a:latin typeface="Calibri" pitchFamily="-65"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r>
              <a:rPr lang="en-US" smtClean="0">
                <a:ea typeface="ＭＳ Ｐゴシック" pitchFamily="-65" charset="-128"/>
              </a:rPr>
              <a:t>Do-It-Yourselfers—Recent Movers:</a:t>
            </a:r>
          </a:p>
          <a:p>
            <a:pPr>
              <a:buFontTx/>
              <a:buChar char="•"/>
            </a:pPr>
            <a:r>
              <a:rPr lang="en-US" smtClean="0">
                <a:ea typeface="ＭＳ Ｐゴシック" pitchFamily="-65" charset="-128"/>
              </a:rPr>
              <a:t>Active consumers also view the experience as a form of self-expression. </a:t>
            </a:r>
          </a:p>
          <a:p>
            <a:pPr>
              <a:buFontTx/>
              <a:buChar char="•"/>
            </a:pPr>
            <a:r>
              <a:rPr lang="en-US" smtClean="0">
                <a:ea typeface="ＭＳ Ｐゴシック" pitchFamily="-65" charset="-128"/>
              </a:rPr>
              <a:t>They view their homes as their havens</a:t>
            </a:r>
          </a:p>
          <a:p>
            <a:pPr>
              <a:buFontTx/>
              <a:buChar char="•"/>
            </a:pPr>
            <a:r>
              <a:rPr lang="en-US" smtClean="0">
                <a:ea typeface="ＭＳ Ｐゴシック" pitchFamily="-65" charset="-128"/>
              </a:rPr>
              <a:t>View their projects as personal victories over the high-priced marketplace. </a:t>
            </a:r>
          </a:p>
          <a:p>
            <a:r>
              <a:rPr lang="en-US" smtClean="0">
                <a:ea typeface="ＭＳ Ｐゴシック" pitchFamily="-65" charset="-128"/>
              </a:rPr>
              <a:t>Adventurers:</a:t>
            </a:r>
          </a:p>
          <a:p>
            <a:pPr>
              <a:buFontTx/>
              <a:buChar char="•"/>
            </a:pPr>
            <a:r>
              <a:rPr lang="en-US" smtClean="0">
                <a:ea typeface="ＭＳ Ｐゴシック" pitchFamily="-65" charset="-128"/>
              </a:rPr>
              <a:t>Rarely follow a single path or do the same thing twice.</a:t>
            </a:r>
          </a:p>
          <a:p>
            <a:pPr>
              <a:buFontTx/>
              <a:buChar char="•"/>
            </a:pPr>
            <a:r>
              <a:rPr lang="en-US" smtClean="0">
                <a:ea typeface="ＭＳ Ｐゴシック" pitchFamily="-65" charset="-128"/>
              </a:rPr>
              <a:t>View the experience as far more exciting than the entertainment value.</a:t>
            </a:r>
          </a:p>
          <a:p>
            <a:pPr>
              <a:buFontTx/>
              <a:buChar char="•"/>
            </a:pPr>
            <a:r>
              <a:rPr lang="en-US" smtClean="0">
                <a:ea typeface="ＭＳ Ｐゴシック" pitchFamily="-65" charset="-128"/>
              </a:rPr>
              <a:t>They are more likely to engage in activities most think are too dangerous.</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6D3499CE-46AE-49B6-9766-F6F6508D2CCA}" type="slidenum">
              <a:rPr lang="en-US">
                <a:latin typeface="Calibri" pitchFamily="-65" charset="0"/>
              </a:rPr>
              <a:pPr eaLnBrk="1" hangingPunct="1"/>
              <a:t>31</a:t>
            </a:fld>
            <a:endParaRPr lang="en-US">
              <a:latin typeface="Calibri" pitchFamily="-65"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F33F3142-08CB-49F7-8D45-A8837612F972}" type="slidenum">
              <a:rPr lang="en-US">
                <a:latin typeface="Calibri" pitchFamily="-65" charset="0"/>
              </a:rPr>
              <a:pPr eaLnBrk="1" hangingPunct="1"/>
              <a:t>32</a:t>
            </a:fld>
            <a:endParaRPr lang="en-US">
              <a:latin typeface="Calibri" pitchFamily="-65"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87DC2478-FC43-49BE-893E-27CE0C92B9EA}" type="slidenum">
              <a:rPr lang="en-US">
                <a:latin typeface="Calibri" pitchFamily="-65" charset="0"/>
              </a:rPr>
              <a:pPr eaLnBrk="1" hangingPunct="1"/>
              <a:t>33</a:t>
            </a:fld>
            <a:endParaRPr lang="en-US">
              <a:latin typeface="Calibri" pitchFamily="-65"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46FCB05B-D11D-448A-9823-DF2E22EF85FE}" type="slidenum">
              <a:rPr lang="en-US">
                <a:latin typeface="Calibri" pitchFamily="-65" charset="0"/>
              </a:rPr>
              <a:pPr eaLnBrk="1" hangingPunct="1"/>
              <a:t>34</a:t>
            </a:fld>
            <a:endParaRPr lang="en-US">
              <a:latin typeface="Calibri" pitchFamily="-65"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7F570B43-3853-476D-93BE-93546EA6507C}" type="slidenum">
              <a:rPr lang="en-US">
                <a:latin typeface="Calibri" pitchFamily="-65" charset="0"/>
              </a:rPr>
              <a:pPr eaLnBrk="1" hangingPunct="1"/>
              <a:t>4</a:t>
            </a:fld>
            <a:endParaRPr lang="en-US">
              <a:latin typeface="Calibri" pitchFamily="-65"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38AE058C-DD80-4FBF-BE0B-78691F34E0A5}" type="slidenum">
              <a:rPr lang="en-US">
                <a:latin typeface="Calibri" pitchFamily="-65" charset="0"/>
              </a:rPr>
              <a:pPr eaLnBrk="1" hangingPunct="1"/>
              <a:t>5</a:t>
            </a:fld>
            <a:endParaRPr lang="en-US">
              <a:latin typeface="Calibri" pitchFamily="-65"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endParaRPr lang="en-US" b="1" smtClean="0">
              <a:ea typeface="ＭＳ Ｐゴシック" pitchFamily="-65" charset="-128"/>
            </a:endParaRPr>
          </a:p>
          <a:p>
            <a:r>
              <a:rPr lang="en-US" b="1" smtClean="0">
                <a:ea typeface="ＭＳ Ｐゴシック" pitchFamily="-65" charset="-128"/>
              </a:rPr>
              <a:t>Discussion Questions</a:t>
            </a:r>
          </a:p>
          <a:p>
            <a:pPr>
              <a:buFontTx/>
              <a:buChar char="•"/>
            </a:pPr>
            <a:r>
              <a:rPr lang="en-US" i="1" smtClean="0">
                <a:ea typeface="ＭＳ Ｐゴシック" pitchFamily="-65" charset="-128"/>
              </a:rPr>
              <a:t>What types of collaboration does there need to be between the departments? </a:t>
            </a:r>
          </a:p>
          <a:p>
            <a:pPr>
              <a:buFontTx/>
              <a:buChar char="•"/>
            </a:pPr>
            <a:r>
              <a:rPr lang="en-US" i="1" smtClean="0">
                <a:ea typeface="ＭＳ Ｐゴシック" pitchFamily="-65" charset="-128"/>
              </a:rPr>
              <a:t>How might projects be integrated between marketing and finance? </a:t>
            </a:r>
          </a:p>
          <a:p>
            <a:pPr>
              <a:buFontTx/>
              <a:buChar char="•"/>
            </a:pPr>
            <a:r>
              <a:rPr lang="en-US" i="1" smtClean="0">
                <a:ea typeface="ＭＳ Ｐゴシック" pitchFamily="-65" charset="-128"/>
              </a:rPr>
              <a:t>How might projects be integrated between marketing and information systems?</a:t>
            </a:r>
          </a:p>
          <a:p>
            <a:endParaRPr lang="en-US" i="1" smtClean="0">
              <a:ea typeface="ＭＳ Ｐゴシック" pitchFamily="-65" charset="-128"/>
            </a:endParaRPr>
          </a:p>
          <a:p>
            <a:r>
              <a:rPr lang="en-US" smtClean="0">
                <a:ea typeface="ＭＳ Ｐゴシック" pitchFamily="-65" charset="-128"/>
              </a:rPr>
              <a:t>This question on finance could lead to a discussion about budgeting for marketing. The collaboration between marketing and IS could lead to discussions of market research, ordering systems, and customer relationship management systems.</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5C0BE63C-F10D-4AD9-8DFB-BC7E08FD3E15}" type="slidenum">
              <a:rPr lang="en-US">
                <a:latin typeface="Calibri" pitchFamily="-65" charset="0"/>
              </a:rPr>
              <a:pPr eaLnBrk="1" hangingPunct="1"/>
              <a:t>6</a:t>
            </a:fld>
            <a:endParaRPr lang="en-US">
              <a:latin typeface="Calibri" pitchFamily="-65"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65" charset="-128"/>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F3F6FCA2-4983-45E4-A803-8EA8734EF2DD}" type="slidenum">
              <a:rPr lang="en-US">
                <a:latin typeface="Calibri" pitchFamily="-65" charset="0"/>
              </a:rPr>
              <a:pPr eaLnBrk="1" hangingPunct="1"/>
              <a:t>7</a:t>
            </a:fld>
            <a:endParaRPr lang="en-US">
              <a:latin typeface="Calibri" pitchFamily="-65"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ea typeface="ＭＳ Ｐゴシック" pitchFamily="-65" charset="-128"/>
              </a:rPr>
              <a:t>Note to Instructor</a:t>
            </a:r>
          </a:p>
          <a:p>
            <a:r>
              <a:rPr lang="en-US" smtClean="0">
                <a:ea typeface="ＭＳ Ｐゴシック" pitchFamily="-65" charset="-128"/>
              </a:rPr>
              <a:t>The text explains how Coke delivers value for their marketing intermediaries:</a:t>
            </a:r>
          </a:p>
          <a:p>
            <a:pPr lvl="1"/>
            <a:r>
              <a:rPr lang="en-US" smtClean="0">
                <a:ea typeface="ＭＳ Ｐゴシック" pitchFamily="-65" charset="-128"/>
              </a:rPr>
              <a:t>They understand each retailer partner’s business</a:t>
            </a:r>
          </a:p>
          <a:p>
            <a:pPr lvl="1"/>
            <a:r>
              <a:rPr lang="en-US" smtClean="0">
                <a:ea typeface="ＭＳ Ｐゴシック" pitchFamily="-65" charset="-128"/>
              </a:rPr>
              <a:t>The conduct consumer research and share with partners</a:t>
            </a:r>
          </a:p>
          <a:p>
            <a:pPr lvl="1"/>
            <a:r>
              <a:rPr lang="en-US" smtClean="0">
                <a:ea typeface="ＭＳ Ｐゴシック" pitchFamily="-65" charset="-128"/>
              </a:rPr>
              <a:t>They develop marketing programs and merchandising for partners</a:t>
            </a:r>
          </a:p>
          <a:p>
            <a:endParaRPr lang="en-US" i="1" smtClean="0">
              <a:ea typeface="ＭＳ Ｐゴシック" pitchFamily="-65"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17AB78AE-DC01-4B44-9EBB-E96AF5252A94}" type="slidenum">
              <a:rPr lang="en-US">
                <a:latin typeface="Calibri" pitchFamily="-65" charset="0"/>
              </a:rPr>
              <a:pPr eaLnBrk="1" hangingPunct="1"/>
              <a:t>8</a:t>
            </a:fld>
            <a:endParaRPr lang="en-US">
              <a:latin typeface="Calibri" pitchFamily="-65"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1" smtClean="0">
              <a:ea typeface="ＭＳ Ｐゴシック" pitchFamily="-65"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ヒラギノ角ゴ Pro W3" pitchFamily="-65" charset="-128"/>
              </a:defRPr>
            </a:lvl1pPr>
            <a:lvl2pPr marL="742950" indent="-285750" eaLnBrk="0" hangingPunct="0">
              <a:defRPr>
                <a:solidFill>
                  <a:schemeClr val="tx1"/>
                </a:solidFill>
                <a:latin typeface="Arial" charset="0"/>
                <a:ea typeface="ヒラギノ角ゴ Pro W3" pitchFamily="-65" charset="-128"/>
              </a:defRPr>
            </a:lvl2pPr>
            <a:lvl3pPr marL="1143000" indent="-228600" eaLnBrk="0" hangingPunct="0">
              <a:defRPr>
                <a:solidFill>
                  <a:schemeClr val="tx1"/>
                </a:solidFill>
                <a:latin typeface="Arial" charset="0"/>
                <a:ea typeface="ヒラギノ角ゴ Pro W3" pitchFamily="-65" charset="-128"/>
              </a:defRPr>
            </a:lvl3pPr>
            <a:lvl4pPr marL="1600200" indent="-228600" eaLnBrk="0" hangingPunct="0">
              <a:defRPr>
                <a:solidFill>
                  <a:schemeClr val="tx1"/>
                </a:solidFill>
                <a:latin typeface="Arial" charset="0"/>
                <a:ea typeface="ヒラギノ角ゴ Pro W3" pitchFamily="-65" charset="-128"/>
              </a:defRPr>
            </a:lvl4pPr>
            <a:lvl5pPr marL="2057400" indent="-228600" eaLnBrk="0" hangingPunct="0">
              <a:defRPr>
                <a:solidFill>
                  <a:schemeClr val="tx1"/>
                </a:solidFill>
                <a:latin typeface="Arial" charset="0"/>
                <a:ea typeface="ヒラギノ角ゴ Pro W3" pitchFamily="-65" charset="-128"/>
              </a:defRPr>
            </a:lvl5pPr>
            <a:lvl6pPr marL="2514600" indent="-228600" eaLnBrk="0" fontAlgn="base" hangingPunct="0">
              <a:spcBef>
                <a:spcPct val="0"/>
              </a:spcBef>
              <a:spcAft>
                <a:spcPct val="0"/>
              </a:spcAft>
              <a:defRPr>
                <a:solidFill>
                  <a:schemeClr val="tx1"/>
                </a:solidFill>
                <a:latin typeface="Arial" charset="0"/>
                <a:ea typeface="ヒラギノ角ゴ Pro W3" pitchFamily="-65" charset="-128"/>
              </a:defRPr>
            </a:lvl6pPr>
            <a:lvl7pPr marL="2971800" indent="-228600" eaLnBrk="0" fontAlgn="base" hangingPunct="0">
              <a:spcBef>
                <a:spcPct val="0"/>
              </a:spcBef>
              <a:spcAft>
                <a:spcPct val="0"/>
              </a:spcAft>
              <a:defRPr>
                <a:solidFill>
                  <a:schemeClr val="tx1"/>
                </a:solidFill>
                <a:latin typeface="Arial" charset="0"/>
                <a:ea typeface="ヒラギノ角ゴ Pro W3" pitchFamily="-65" charset="-128"/>
              </a:defRPr>
            </a:lvl7pPr>
            <a:lvl8pPr marL="3429000" indent="-228600" eaLnBrk="0" fontAlgn="base" hangingPunct="0">
              <a:spcBef>
                <a:spcPct val="0"/>
              </a:spcBef>
              <a:spcAft>
                <a:spcPct val="0"/>
              </a:spcAft>
              <a:defRPr>
                <a:solidFill>
                  <a:schemeClr val="tx1"/>
                </a:solidFill>
                <a:latin typeface="Arial" charset="0"/>
                <a:ea typeface="ヒラギノ角ゴ Pro W3" pitchFamily="-65" charset="-128"/>
              </a:defRPr>
            </a:lvl8pPr>
            <a:lvl9pPr marL="3886200" indent="-228600" eaLnBrk="0" fontAlgn="base" hangingPunct="0">
              <a:spcBef>
                <a:spcPct val="0"/>
              </a:spcBef>
              <a:spcAft>
                <a:spcPct val="0"/>
              </a:spcAft>
              <a:defRPr>
                <a:solidFill>
                  <a:schemeClr val="tx1"/>
                </a:solidFill>
                <a:latin typeface="Arial" charset="0"/>
                <a:ea typeface="ヒラギノ角ゴ Pro W3" pitchFamily="-65" charset="-128"/>
              </a:defRPr>
            </a:lvl9pPr>
          </a:lstStyle>
          <a:p>
            <a:pPr eaLnBrk="1" hangingPunct="1"/>
            <a:fld id="{2FDB2B08-79BE-4D39-AEB0-3E6740599DBC}" type="slidenum">
              <a:rPr lang="en-US">
                <a:latin typeface="Calibri" pitchFamily="-65" charset="0"/>
              </a:rPr>
              <a:pPr eaLnBrk="1" hangingPunct="1"/>
              <a:t>9</a:t>
            </a:fld>
            <a:endParaRPr lang="en-US">
              <a:latin typeface="Calibri" pitchFamily="-65"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Small Titl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86750" y="3276600"/>
            <a:ext cx="8572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a:solidFill>
                  <a:srgbClr val="C00000"/>
                </a:solidFill>
                <a:ea typeface="ヒラギノ角ゴ Pro W3" charset="-128"/>
                <a:cs typeface="Tahoma" charset="0"/>
              </a:rPr>
              <a:t>Chapter 3- slide </a:t>
            </a:r>
            <a:fld id="{F022C02B-613E-4AAF-B521-766512546585}"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a:solidFill>
                <a:srgbClr val="C00000"/>
              </a:solidFill>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a:solidFill>
                  <a:srgbClr val="A6A6A6"/>
                </a:solidFill>
                <a:ea typeface="ヒラギノ角ゴ Pro W3" charset="-128"/>
                <a:cs typeface="Tahoma" charset="0"/>
              </a:rPr>
              <a:t>Copyright © 2009 Pearson Education, Inc.  </a:t>
            </a:r>
          </a:p>
          <a:p>
            <a:pPr>
              <a:lnSpc>
                <a:spcPct val="102000"/>
              </a:lnSpc>
              <a:buFont typeface="Wingdings" charset="2"/>
              <a:buNone/>
              <a:tabLst>
                <a:tab pos="723900" algn="l"/>
                <a:tab pos="1447800" algn="l"/>
                <a:tab pos="2171700" algn="l"/>
              </a:tabLst>
              <a:defRPr/>
            </a:pPr>
            <a:r>
              <a:rPr lang="en-US" sz="1400" b="1">
                <a:solidFill>
                  <a:srgbClr val="A6A6A6"/>
                </a:solidFill>
                <a:ea typeface="ヒラギノ角ゴ Pro W3" charset="-128"/>
                <a:cs typeface="Tahoma" charset="0"/>
              </a:rPr>
              <a:t>Publishing as Prentice Hall</a:t>
            </a:r>
          </a:p>
        </p:txBody>
      </p:sp>
      <p:pic>
        <p:nvPicPr>
          <p:cNvPr id="7" name="Picture 20" descr="Titl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13318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00549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Tree>
    <p:extLst>
      <p:ext uri="{BB962C8B-B14F-4D97-AF65-F5344CB8AC3E}">
        <p14:creationId xmlns:p14="http://schemas.microsoft.com/office/powerpoint/2010/main" val="418157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charset="-128"/>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charset="-128"/>
              </a:defRPr>
            </a:lvl1pPr>
          </a:lstStyle>
          <a:p>
            <a:pPr>
              <a:defRPr/>
            </a:pPr>
            <a:endParaRPr lang="en-US"/>
          </a:p>
        </p:txBody>
      </p:sp>
    </p:spTree>
    <p:extLst>
      <p:ext uri="{BB962C8B-B14F-4D97-AF65-F5344CB8AC3E}">
        <p14:creationId xmlns:p14="http://schemas.microsoft.com/office/powerpoint/2010/main" val="3635563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charset="-128"/>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charset="-128"/>
              </a:defRPr>
            </a:lvl1pPr>
          </a:lstStyle>
          <a:p>
            <a:pPr>
              <a:defRPr/>
            </a:pPr>
            <a:endParaRPr lang="en-US"/>
          </a:p>
        </p:txBody>
      </p:sp>
    </p:spTree>
    <p:extLst>
      <p:ext uri="{BB962C8B-B14F-4D97-AF65-F5344CB8AC3E}">
        <p14:creationId xmlns:p14="http://schemas.microsoft.com/office/powerpoint/2010/main" val="4031630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charset="-128"/>
              </a:defRPr>
            </a:lvl1pPr>
          </a:lstStyle>
          <a:p>
            <a:pPr>
              <a:defRPr/>
            </a:pPr>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charset="-128"/>
              </a:defRPr>
            </a:lvl1pPr>
          </a:lstStyle>
          <a:p>
            <a:pPr>
              <a:defRPr/>
            </a:pPr>
            <a:endParaRPr lang="en-US"/>
          </a:p>
        </p:txBody>
      </p:sp>
    </p:spTree>
    <p:extLst>
      <p:ext uri="{BB962C8B-B14F-4D97-AF65-F5344CB8AC3E}">
        <p14:creationId xmlns:p14="http://schemas.microsoft.com/office/powerpoint/2010/main" val="4209789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charset="-128"/>
              </a:defRPr>
            </a:lvl1pPr>
          </a:lstStyle>
          <a:p>
            <a:pPr>
              <a:defRPr/>
            </a:pPr>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smtClean="0">
                <a:ea typeface="ヒラギノ角ゴ Pro W3" charset="-128"/>
              </a:defRPr>
            </a:lvl1pPr>
          </a:lstStyle>
          <a:p>
            <a:pPr>
              <a:defRPr/>
            </a:pPr>
            <a:endParaRPr lang="en-US"/>
          </a:p>
        </p:txBody>
      </p:sp>
    </p:spTree>
    <p:extLst>
      <p:ext uri="{BB962C8B-B14F-4D97-AF65-F5344CB8AC3E}">
        <p14:creationId xmlns:p14="http://schemas.microsoft.com/office/powerpoint/2010/main" val="129384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2" descr="Small Title 1"/>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286750" y="3276600"/>
            <a:ext cx="8572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a:solidFill>
                  <a:srgbClr val="C00000"/>
                </a:solidFill>
                <a:ea typeface="ヒラギノ角ゴ Pro W3" charset="-128"/>
                <a:cs typeface="Tahoma" charset="0"/>
              </a:rPr>
              <a:t>Chapter 3- slide </a:t>
            </a:r>
            <a:fld id="{8151CE13-0A9E-4CBB-8354-51852BC22FCC}" type="slidenum">
              <a:rPr lang="en-US" sz="1600" b="1">
                <a:solidFill>
                  <a:srgbClr val="C00000"/>
                </a:solidFill>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a:solidFill>
                <a:srgbClr val="C00000"/>
              </a:solidFill>
              <a:ea typeface="ヒラギノ角ゴ Pro W3" charset="-128"/>
              <a:cs typeface="Tahoma" charset="0"/>
            </a:endParaRPr>
          </a:p>
        </p:txBody>
      </p:sp>
      <p:sp>
        <p:nvSpPr>
          <p:cNvPr id="8"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a:solidFill>
                  <a:srgbClr val="A6A6A6"/>
                </a:solidFill>
                <a:ea typeface="ヒラギノ角ゴ Pro W3" charset="-128"/>
                <a:cs typeface="Tahoma" charset="0"/>
              </a:rPr>
              <a:t>Copyright © 2010 Pearson Education, Inc.  </a:t>
            </a:r>
          </a:p>
          <a:p>
            <a:pPr>
              <a:lnSpc>
                <a:spcPct val="102000"/>
              </a:lnSpc>
              <a:buFont typeface="Wingdings" charset="2"/>
              <a:buNone/>
              <a:tabLst>
                <a:tab pos="723900" algn="l"/>
                <a:tab pos="1447800" algn="l"/>
                <a:tab pos="2171700" algn="l"/>
              </a:tabLst>
              <a:defRPr/>
            </a:pPr>
            <a:r>
              <a:rPr lang="en-US" sz="1400" b="1">
                <a:solidFill>
                  <a:srgbClr val="A6A6A6"/>
                </a:solidFill>
                <a:ea typeface="ヒラギノ角ゴ Pro W3" charset="-128"/>
                <a:cs typeface="Tahoma" charset="0"/>
              </a:rPr>
              <a:t>Publishing as Prentice Hall</a:t>
            </a:r>
          </a:p>
        </p:txBody>
      </p:sp>
    </p:spTree>
  </p:cSld>
  <p:clrMap bg1="lt1" tx1="dk1" bg2="lt2" tx2="dk2" accent1="accent1" accent2="accent2" accent3="accent3" accent4="accent4" accent5="accent5" accent6="accent6" hlink="hlink" folHlink="folHlink"/>
  <p:sldLayoutIdLst>
    <p:sldLayoutId id="2147483931" r:id="rId1"/>
    <p:sldLayoutId id="2147483929" r:id="rId2"/>
    <p:sldLayoutId id="2147483930" r:id="rId3"/>
    <p:sldLayoutId id="2147483932" r:id="rId4"/>
    <p:sldLayoutId id="2147483933" r:id="rId5"/>
    <p:sldLayoutId id="2147483934" r:id="rId6"/>
    <p:sldLayoutId id="2147483935" r:id="rId7"/>
  </p:sldLayoutIdLst>
  <p:hf hdr="0" ftr="0" dt="0"/>
  <p:txStyles>
    <p:titleStyle>
      <a:lvl1pPr algn="ctr" rtl="0" eaLnBrk="0" fontAlgn="base" hangingPunct="0">
        <a:spcBef>
          <a:spcPct val="0"/>
        </a:spcBef>
        <a:spcAft>
          <a:spcPct val="0"/>
        </a:spcAft>
        <a:defRPr sz="3600">
          <a:solidFill>
            <a:schemeClr val="tx1"/>
          </a:solidFill>
          <a:latin typeface="+mj-lt"/>
          <a:ea typeface="+mj-ea"/>
          <a:cs typeface="ヒラギノ角ゴ Pro W3"/>
        </a:defRPr>
      </a:lvl1pPr>
      <a:lvl2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Kotler_POM13e_PPT_03_video_toms.wmv"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boomersint.or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monster.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greenbiz.co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pPr eaLnBrk="1" hangingPunct="1"/>
            <a:r>
              <a:rPr lang="en-US" smtClean="0"/>
              <a:t/>
            </a:r>
            <a:br>
              <a:rPr lang="en-US" smtClean="0"/>
            </a:br>
            <a:r>
              <a:rPr lang="en-US" smtClean="0"/>
              <a:t>Chapter Three</a:t>
            </a:r>
          </a:p>
        </p:txBody>
      </p:sp>
      <p:sp>
        <p:nvSpPr>
          <p:cNvPr id="7171" name="Subtitle 3"/>
          <p:cNvSpPr>
            <a:spLocks noGrp="1"/>
          </p:cNvSpPr>
          <p:nvPr>
            <p:ph type="subTitle" idx="1"/>
          </p:nvPr>
        </p:nvSpPr>
        <p:spPr/>
        <p:txBody>
          <a:bodyPr/>
          <a:lstStyle/>
          <a:p>
            <a:r>
              <a:rPr lang="en-US" smtClean="0">
                <a:latin typeface="Calibri" pitchFamily="-65" charset="0"/>
                <a:cs typeface="Calibri" pitchFamily="-65" charset="0"/>
              </a:rPr>
              <a:t>Analyzing the Marketing Environment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mtClean="0"/>
              <a:t>The Company’s Microenvironment</a:t>
            </a:r>
          </a:p>
        </p:txBody>
      </p:sp>
      <p:sp>
        <p:nvSpPr>
          <p:cNvPr id="16387" name="Content Placeholder 3"/>
          <p:cNvSpPr>
            <a:spLocks noGrp="1"/>
          </p:cNvSpPr>
          <p:nvPr>
            <p:ph idx="1"/>
          </p:nvPr>
        </p:nvSpPr>
        <p:spPr>
          <a:xfrm>
            <a:off x="685800" y="2133600"/>
            <a:ext cx="7772400" cy="3962400"/>
          </a:xfrm>
        </p:spPr>
        <p:txBody>
          <a:bodyPr/>
          <a:lstStyle/>
          <a:p>
            <a:r>
              <a:rPr lang="en-US" smtClean="0">
                <a:latin typeface="Calibri" pitchFamily="-65" charset="0"/>
                <a:cs typeface="Calibri" pitchFamily="-65" charset="0"/>
              </a:rPr>
              <a:t>Firms must gain strategic advantage by positioning their offerings against competitors’ offerings</a:t>
            </a:r>
          </a:p>
          <a:p>
            <a:endParaRPr lang="en-US" smtClean="0">
              <a:latin typeface="Calibri" pitchFamily="-65" charset="0"/>
              <a:cs typeface="Calibri" pitchFamily="-65" charset="0"/>
            </a:endParaRPr>
          </a:p>
        </p:txBody>
      </p:sp>
      <p:sp>
        <p:nvSpPr>
          <p:cNvPr id="16388" name="Rectangle 3"/>
          <p:cNvSpPr>
            <a:spLocks noGrp="1" noChangeArrowheads="1"/>
          </p:cNvSpPr>
          <p:nvPr>
            <p:ph type="body" sz="quarter" idx="13"/>
          </p:nvPr>
        </p:nvSpPr>
        <p:spPr/>
        <p:txBody>
          <a:bodyPr/>
          <a:lstStyle/>
          <a:p>
            <a:r>
              <a:rPr lang="en-US" smtClean="0">
                <a:latin typeface="Calibri" pitchFamily="-65" charset="0"/>
                <a:cs typeface="Calibri" pitchFamily="-65" charset="0"/>
              </a:rPr>
              <a:t>Competitors</a:t>
            </a:r>
          </a:p>
          <a:p>
            <a:endParaRPr lang="en-US" smtClean="0">
              <a:latin typeface="Calibri" pitchFamily="-65" charset="0"/>
              <a:cs typeface="Calibri" pitchFamily="-65" charset="0"/>
            </a:endParaRPr>
          </a:p>
        </p:txBody>
      </p:sp>
      <p:pic>
        <p:nvPicPr>
          <p:cNvPr id="16389" name="Picture 2" descr="http://upload.wikimedia.org/wikipedia/commons/thumb/f/fa/Globe.svg/600px-Globe.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5105400"/>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31747" name="Rectangle 3"/>
          <p:cNvSpPr>
            <a:spLocks noGrp="1" noChangeArrowheads="1"/>
          </p:cNvSpPr>
          <p:nvPr>
            <p:ph type="body" sz="quarter" idx="13"/>
          </p:nvPr>
        </p:nvSpPr>
        <p:spPr/>
        <p:txBody>
          <a:bodyPr/>
          <a:lstStyle/>
          <a:p>
            <a:r>
              <a:rPr lang="en-US" smtClean="0">
                <a:latin typeface="Calibri" pitchFamily="-65" charset="0"/>
                <a:cs typeface="Calibri" pitchFamily="-65" charset="0"/>
              </a:rPr>
              <a:t>Publics</a:t>
            </a:r>
          </a:p>
          <a:p>
            <a:endParaRPr lang="en-US" smtClean="0">
              <a:latin typeface="Calibri" pitchFamily="-65" charset="0"/>
              <a:cs typeface="Calibri" pitchFamily="-65" charset="0"/>
            </a:endParaRPr>
          </a:p>
        </p:txBody>
      </p:sp>
      <p:sp>
        <p:nvSpPr>
          <p:cNvPr id="17412" name="Content Placeholder 5"/>
          <p:cNvSpPr>
            <a:spLocks noGrp="1"/>
          </p:cNvSpPr>
          <p:nvPr>
            <p:ph sz="half" idx="4294967295"/>
          </p:nvPr>
        </p:nvSpPr>
        <p:spPr>
          <a:xfrm>
            <a:off x="4038600" y="2057400"/>
            <a:ext cx="4724400" cy="4343400"/>
          </a:xfrm>
        </p:spPr>
        <p:txBody>
          <a:bodyPr/>
          <a:lstStyle/>
          <a:p>
            <a:r>
              <a:rPr lang="en-US" sz="2400" smtClean="0">
                <a:latin typeface="Calibri" pitchFamily="-65" charset="0"/>
                <a:cs typeface="Calibri" pitchFamily="-65" charset="0"/>
              </a:rPr>
              <a:t>Any group that has an actual or potential interest in or impact on an organization’s ability to achieve its objectives</a:t>
            </a:r>
          </a:p>
          <a:p>
            <a:pPr lvl="1"/>
            <a:r>
              <a:rPr lang="en-US" sz="2000" smtClean="0">
                <a:latin typeface="Calibri" pitchFamily="-65" charset="0"/>
                <a:cs typeface="Calibri" pitchFamily="-65" charset="0"/>
              </a:rPr>
              <a:t>Financial publics</a:t>
            </a:r>
          </a:p>
          <a:p>
            <a:pPr lvl="1"/>
            <a:r>
              <a:rPr lang="en-US" sz="2000" smtClean="0">
                <a:latin typeface="Calibri" pitchFamily="-65" charset="0"/>
                <a:cs typeface="Calibri" pitchFamily="-65" charset="0"/>
              </a:rPr>
              <a:t>Media publics</a:t>
            </a:r>
          </a:p>
          <a:p>
            <a:pPr lvl="1"/>
            <a:r>
              <a:rPr lang="en-US" sz="2000" smtClean="0">
                <a:latin typeface="Calibri" pitchFamily="-65" charset="0"/>
                <a:cs typeface="Calibri" pitchFamily="-65" charset="0"/>
              </a:rPr>
              <a:t>Government publics</a:t>
            </a:r>
          </a:p>
          <a:p>
            <a:pPr lvl="1"/>
            <a:r>
              <a:rPr lang="en-US" sz="2000" smtClean="0">
                <a:latin typeface="Calibri" pitchFamily="-65" charset="0"/>
                <a:cs typeface="Calibri" pitchFamily="-65" charset="0"/>
              </a:rPr>
              <a:t>Citizen-action publics</a:t>
            </a:r>
          </a:p>
          <a:p>
            <a:pPr lvl="1"/>
            <a:r>
              <a:rPr lang="en-US" sz="2000" smtClean="0">
                <a:latin typeface="Calibri" pitchFamily="-65" charset="0"/>
                <a:cs typeface="Calibri" pitchFamily="-65" charset="0"/>
              </a:rPr>
              <a:t>Local publics</a:t>
            </a:r>
          </a:p>
          <a:p>
            <a:pPr lvl="1"/>
            <a:r>
              <a:rPr lang="en-US" sz="2000" smtClean="0">
                <a:latin typeface="Calibri" pitchFamily="-65" charset="0"/>
                <a:cs typeface="Calibri" pitchFamily="-65" charset="0"/>
              </a:rPr>
              <a:t>General public</a:t>
            </a:r>
          </a:p>
          <a:p>
            <a:pPr lvl="1"/>
            <a:r>
              <a:rPr lang="en-US" sz="2000" smtClean="0">
                <a:latin typeface="Calibri" pitchFamily="-65" charset="0"/>
                <a:cs typeface="Calibri" pitchFamily="-65" charset="0"/>
              </a:rPr>
              <a:t>Internal publics</a:t>
            </a:r>
          </a:p>
          <a:p>
            <a:endParaRPr lang="en-US" sz="2400" smtClean="0">
              <a:latin typeface="Calibri" pitchFamily="-65" charset="0"/>
              <a:cs typeface="Calibri" pitchFamily="-65" charset="0"/>
            </a:endParaRPr>
          </a:p>
        </p:txBody>
      </p:sp>
      <p:pic>
        <p:nvPicPr>
          <p:cNvPr id="17413" name="Picture 1036" descr="Movie%20icon">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7200" y="228600"/>
            <a:ext cx="6508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8" descr="ph03_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8" y="1676400"/>
            <a:ext cx="35750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wipe(left)">
                                      <p:cBhvr>
                                        <p:cTn id="7" dur="1000"/>
                                        <p:tgtEl>
                                          <p:spTgt spid="317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pic>
        <p:nvPicPr>
          <p:cNvPr id="18435" name="Picture 3" descr="fig03_02wo_.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93900"/>
            <a:ext cx="80010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smtClean="0"/>
              <a:t>The Company’s Macroenvironment</a:t>
            </a:r>
          </a:p>
        </p:txBody>
      </p:sp>
      <p:sp>
        <p:nvSpPr>
          <p:cNvPr id="19459" name="Content Placeholder 3"/>
          <p:cNvSpPr>
            <a:spLocks noGrp="1"/>
          </p:cNvSpPr>
          <p:nvPr>
            <p:ph idx="1"/>
          </p:nvPr>
        </p:nvSpPr>
        <p:spPr>
          <a:xfrm>
            <a:off x="685800" y="2209800"/>
            <a:ext cx="7772400" cy="4114800"/>
          </a:xfrm>
        </p:spPr>
        <p:txBody>
          <a:bodyPr/>
          <a:lstStyle/>
          <a:p>
            <a:pPr>
              <a:lnSpc>
                <a:spcPct val="80000"/>
              </a:lnSpc>
              <a:buFontTx/>
              <a:buNone/>
            </a:pPr>
            <a:r>
              <a:rPr lang="en-US" sz="3000" b="1" smtClean="0">
                <a:latin typeface="Calibri" pitchFamily="-65" charset="0"/>
                <a:cs typeface="Calibri" pitchFamily="-65" charset="0"/>
              </a:rPr>
              <a:t>Demography </a:t>
            </a:r>
            <a:r>
              <a:rPr lang="en-US" sz="3000" smtClean="0">
                <a:latin typeface="Calibri" pitchFamily="-65" charset="0"/>
                <a:cs typeface="Calibri" pitchFamily="-65" charset="0"/>
              </a:rPr>
              <a:t>is the study of human populations in terms of size, density, location, age, gender, race, occupation, and other statistics</a:t>
            </a:r>
          </a:p>
          <a:p>
            <a:pPr>
              <a:lnSpc>
                <a:spcPct val="80000"/>
              </a:lnSpc>
            </a:pPr>
            <a:r>
              <a:rPr lang="en-US" sz="3000" smtClean="0">
                <a:latin typeface="Calibri" pitchFamily="-65" charset="0"/>
                <a:cs typeface="Calibri" pitchFamily="-65" charset="0"/>
              </a:rPr>
              <a:t>Demographic environment is important because it involves people, and people make up markets</a:t>
            </a:r>
          </a:p>
          <a:p>
            <a:pPr>
              <a:lnSpc>
                <a:spcPct val="80000"/>
              </a:lnSpc>
            </a:pPr>
            <a:r>
              <a:rPr lang="en-US" sz="3000" smtClean="0">
                <a:latin typeface="Calibri" pitchFamily="-65" charset="0"/>
                <a:cs typeface="Calibri" pitchFamily="-65" charset="0"/>
              </a:rPr>
              <a:t>Demographic trends include age, family structure, geographic population shifts, educational characteristics, and population diversity</a:t>
            </a:r>
          </a:p>
          <a:p>
            <a:pPr>
              <a:lnSpc>
                <a:spcPct val="80000"/>
              </a:lnSpc>
            </a:pPr>
            <a:endParaRPr lang="en-US" sz="3000" smtClean="0">
              <a:latin typeface="Calibri" pitchFamily="-65" charset="0"/>
              <a:cs typeface="Calibri" pitchFamily="-65" charset="0"/>
            </a:endParaRPr>
          </a:p>
        </p:txBody>
      </p:sp>
      <p:sp>
        <p:nvSpPr>
          <p:cNvPr id="19460" name="Rectangle 3"/>
          <p:cNvSpPr>
            <a:spLocks noGrp="1" noChangeArrowheads="1"/>
          </p:cNvSpPr>
          <p:nvPr>
            <p:ph type="body" sz="quarter" idx="13"/>
          </p:nvPr>
        </p:nvSpPr>
        <p:spPr/>
        <p:txBody>
          <a:bodyPr/>
          <a:lstStyle/>
          <a:p>
            <a:r>
              <a:rPr lang="en-US" smtClean="0">
                <a:latin typeface="Calibri" pitchFamily="-65" charset="0"/>
                <a:cs typeface="Calibri" pitchFamily="-65" charset="0"/>
              </a:rPr>
              <a:t>Demographic Environment</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20483" name="Content Placeholder 5"/>
          <p:cNvSpPr>
            <a:spLocks noGrp="1"/>
          </p:cNvSpPr>
          <p:nvPr>
            <p:ph idx="1"/>
          </p:nvPr>
        </p:nvSpPr>
        <p:spPr>
          <a:xfrm>
            <a:off x="685800" y="2057400"/>
            <a:ext cx="7772400" cy="4114800"/>
          </a:xfrm>
        </p:spPr>
        <p:txBody>
          <a:bodyPr/>
          <a:lstStyle/>
          <a:p>
            <a:r>
              <a:rPr lang="en-US" smtClean="0">
                <a:latin typeface="Calibri" pitchFamily="-65" charset="0"/>
                <a:cs typeface="Calibri" pitchFamily="-65" charset="0"/>
              </a:rPr>
              <a:t>Changing age structure of the population</a:t>
            </a:r>
          </a:p>
          <a:p>
            <a:pPr lvl="1"/>
            <a:r>
              <a:rPr lang="en-US" smtClean="0">
                <a:latin typeface="Calibri" pitchFamily="-65" charset="0"/>
                <a:cs typeface="Calibri" pitchFamily="-65" charset="0"/>
              </a:rPr>
              <a:t>Baby boomers include people born between 1946 and 1964</a:t>
            </a:r>
          </a:p>
          <a:p>
            <a:pPr lvl="1"/>
            <a:r>
              <a:rPr lang="en-US" smtClean="0">
                <a:latin typeface="Calibri" pitchFamily="-65" charset="0"/>
                <a:cs typeface="Calibri" pitchFamily="-65" charset="0"/>
              </a:rPr>
              <a:t>Most affluent Americans</a:t>
            </a:r>
          </a:p>
          <a:p>
            <a:endParaRPr lang="en-US" smtClean="0">
              <a:latin typeface="Calibri" pitchFamily="-65" charset="0"/>
              <a:cs typeface="Calibri" pitchFamily="-65" charset="0"/>
            </a:endParaRPr>
          </a:p>
        </p:txBody>
      </p:sp>
      <p:sp>
        <p:nvSpPr>
          <p:cNvPr id="20484" name="Text Placeholder 34"/>
          <p:cNvSpPr>
            <a:spLocks noGrp="1"/>
          </p:cNvSpPr>
          <p:nvPr>
            <p:ph type="body" sz="quarter" idx="13"/>
          </p:nvPr>
        </p:nvSpPr>
        <p:spPr/>
        <p:txBody>
          <a:bodyPr/>
          <a:lstStyle/>
          <a:p>
            <a:r>
              <a:rPr lang="en-US" smtClean="0">
                <a:latin typeface="Calibri" pitchFamily="-65" charset="0"/>
                <a:cs typeface="Calibri" pitchFamily="-65" charset="0"/>
              </a:rPr>
              <a:t>Demographic Environment</a:t>
            </a:r>
          </a:p>
        </p:txBody>
      </p:sp>
      <p:pic>
        <p:nvPicPr>
          <p:cNvPr id="20485" name="Picture 2" descr="http://upload.wikimedia.org/wikipedia/commons/thumb/f/fa/Globe.svg/600px-Globe.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5105400"/>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21507" name="Content Placeholder 3"/>
          <p:cNvSpPr>
            <a:spLocks noGrp="1"/>
          </p:cNvSpPr>
          <p:nvPr>
            <p:ph idx="1"/>
          </p:nvPr>
        </p:nvSpPr>
        <p:spPr/>
        <p:txBody>
          <a:bodyPr/>
          <a:lstStyle/>
          <a:p>
            <a:r>
              <a:rPr lang="en-US" smtClean="0">
                <a:latin typeface="Calibri" pitchFamily="-65" charset="0"/>
                <a:cs typeface="Calibri" pitchFamily="-65" charset="0"/>
              </a:rPr>
              <a:t>Generation X includes people born between 1965 and 1976</a:t>
            </a:r>
          </a:p>
          <a:p>
            <a:pPr lvl="1"/>
            <a:r>
              <a:rPr lang="en-US" smtClean="0">
                <a:latin typeface="Calibri" pitchFamily="-65" charset="0"/>
                <a:cs typeface="Calibri" pitchFamily="-65" charset="0"/>
              </a:rPr>
              <a:t>High parental divorce rates</a:t>
            </a:r>
          </a:p>
          <a:p>
            <a:pPr lvl="1"/>
            <a:r>
              <a:rPr lang="en-US" smtClean="0">
                <a:latin typeface="Calibri" pitchFamily="-65" charset="0"/>
                <a:cs typeface="Calibri" pitchFamily="-65" charset="0"/>
              </a:rPr>
              <a:t>Cautious economic outlook</a:t>
            </a:r>
          </a:p>
          <a:p>
            <a:pPr lvl="1"/>
            <a:r>
              <a:rPr lang="en-US" smtClean="0">
                <a:latin typeface="Calibri" pitchFamily="-65" charset="0"/>
                <a:cs typeface="Calibri" pitchFamily="-65" charset="0"/>
              </a:rPr>
              <a:t>Less materialistic</a:t>
            </a:r>
          </a:p>
          <a:p>
            <a:pPr lvl="1"/>
            <a:r>
              <a:rPr lang="en-US" smtClean="0">
                <a:latin typeface="Calibri" pitchFamily="-65" charset="0"/>
                <a:cs typeface="Calibri" pitchFamily="-65" charset="0"/>
              </a:rPr>
              <a:t>Family comes first</a:t>
            </a:r>
          </a:p>
          <a:p>
            <a:pPr lvl="1"/>
            <a:r>
              <a:rPr lang="en-US" smtClean="0">
                <a:latin typeface="Calibri" pitchFamily="-65" charset="0"/>
                <a:cs typeface="Calibri" pitchFamily="-65" charset="0"/>
              </a:rPr>
              <a:t>Lag behind on retirement savings</a:t>
            </a:r>
          </a:p>
        </p:txBody>
      </p:sp>
      <p:sp>
        <p:nvSpPr>
          <p:cNvPr id="21508" name="Text Placeholder 19"/>
          <p:cNvSpPr>
            <a:spLocks noGrp="1"/>
          </p:cNvSpPr>
          <p:nvPr>
            <p:ph type="body" sz="quarter" idx="13"/>
          </p:nvPr>
        </p:nvSpPr>
        <p:spPr/>
        <p:txBody>
          <a:bodyPr/>
          <a:lstStyle/>
          <a:p>
            <a:r>
              <a:rPr lang="en-US" smtClean="0">
                <a:latin typeface="Calibri" pitchFamily="-65" charset="0"/>
                <a:cs typeface="Calibri" pitchFamily="-65" charset="0"/>
              </a:rPr>
              <a:t>Demographic Environment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22531" name="Content Placeholder 3"/>
          <p:cNvSpPr>
            <a:spLocks noGrp="1"/>
          </p:cNvSpPr>
          <p:nvPr>
            <p:ph idx="1"/>
          </p:nvPr>
        </p:nvSpPr>
        <p:spPr/>
        <p:txBody>
          <a:bodyPr/>
          <a:lstStyle/>
          <a:p>
            <a:r>
              <a:rPr lang="en-US" smtClean="0">
                <a:latin typeface="Calibri" pitchFamily="-65" charset="0"/>
                <a:cs typeface="Calibri" pitchFamily="-65" charset="0"/>
              </a:rPr>
              <a:t>Millennials (gen Y or echo boomers) include those born between 1977 and 2000</a:t>
            </a:r>
          </a:p>
          <a:p>
            <a:pPr lvl="1"/>
            <a:r>
              <a:rPr lang="en-US" smtClean="0">
                <a:latin typeface="Calibri" pitchFamily="-65" charset="0"/>
                <a:cs typeface="Calibri" pitchFamily="-65" charset="0"/>
              </a:rPr>
              <a:t>Comfortable with technology</a:t>
            </a:r>
          </a:p>
          <a:p>
            <a:pPr lvl="1"/>
            <a:r>
              <a:rPr lang="en-US" smtClean="0">
                <a:latin typeface="Calibri" pitchFamily="-65" charset="0"/>
                <a:cs typeface="Calibri" pitchFamily="-65" charset="0"/>
              </a:rPr>
              <a:t>Includes</a:t>
            </a:r>
          </a:p>
          <a:p>
            <a:pPr lvl="2"/>
            <a:r>
              <a:rPr lang="en-US" smtClean="0">
                <a:latin typeface="Calibri" pitchFamily="-65" charset="0"/>
                <a:cs typeface="Calibri" pitchFamily="-65" charset="0"/>
              </a:rPr>
              <a:t>Tweens (ages 8–12)</a:t>
            </a:r>
          </a:p>
          <a:p>
            <a:pPr lvl="2"/>
            <a:r>
              <a:rPr lang="en-US" smtClean="0">
                <a:latin typeface="Calibri" pitchFamily="-65" charset="0"/>
                <a:cs typeface="Calibri" pitchFamily="-65" charset="0"/>
              </a:rPr>
              <a:t>Teens (13–19)</a:t>
            </a:r>
          </a:p>
          <a:p>
            <a:pPr lvl="2"/>
            <a:r>
              <a:rPr lang="en-US" smtClean="0">
                <a:latin typeface="Calibri" pitchFamily="-65" charset="0"/>
                <a:cs typeface="Calibri" pitchFamily="-65" charset="0"/>
              </a:rPr>
              <a:t>Young adults (20’s)</a:t>
            </a:r>
          </a:p>
        </p:txBody>
      </p:sp>
      <p:sp>
        <p:nvSpPr>
          <p:cNvPr id="22532" name="Text Placeholder 9"/>
          <p:cNvSpPr>
            <a:spLocks noGrp="1"/>
          </p:cNvSpPr>
          <p:nvPr>
            <p:ph type="body" sz="quarter" idx="13"/>
          </p:nvPr>
        </p:nvSpPr>
        <p:spPr/>
        <p:txBody>
          <a:bodyPr/>
          <a:lstStyle/>
          <a:p>
            <a:r>
              <a:rPr lang="en-US" smtClean="0">
                <a:latin typeface="Calibri" pitchFamily="-65" charset="0"/>
                <a:cs typeface="Calibri" pitchFamily="-65" charset="0"/>
              </a:rPr>
              <a:t>Demographic Environment</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23555" name="Content Placeholder 4"/>
          <p:cNvSpPr>
            <a:spLocks noGrp="1"/>
          </p:cNvSpPr>
          <p:nvPr>
            <p:ph idx="1"/>
          </p:nvPr>
        </p:nvSpPr>
        <p:spPr>
          <a:xfrm>
            <a:off x="685800" y="2438400"/>
            <a:ext cx="7772400" cy="4114800"/>
          </a:xfrm>
        </p:spPr>
        <p:txBody>
          <a:bodyPr/>
          <a:lstStyle/>
          <a:p>
            <a:pPr lvl="1">
              <a:buFontTx/>
              <a:buNone/>
            </a:pPr>
            <a:r>
              <a:rPr lang="en-US" sz="3200" b="1" smtClean="0">
                <a:latin typeface="Calibri" pitchFamily="-65" charset="0"/>
                <a:cs typeface="Calibri" pitchFamily="-65" charset="0"/>
              </a:rPr>
              <a:t>Generational marketing </a:t>
            </a:r>
            <a:r>
              <a:rPr lang="en-US" sz="3200" smtClean="0">
                <a:latin typeface="Calibri" pitchFamily="-65" charset="0"/>
                <a:cs typeface="Calibri" pitchFamily="-65" charset="0"/>
              </a:rPr>
              <a:t>is important in segmenting people by lifestyle of life state instead of age</a:t>
            </a:r>
          </a:p>
          <a:p>
            <a:endParaRPr lang="en-US" sz="3600" smtClean="0">
              <a:latin typeface="Calibri" pitchFamily="-65" charset="0"/>
              <a:cs typeface="Calibri" pitchFamily="-65" charset="0"/>
            </a:endParaRPr>
          </a:p>
        </p:txBody>
      </p:sp>
      <p:sp>
        <p:nvSpPr>
          <p:cNvPr id="23556" name="Text Placeholder 9"/>
          <p:cNvSpPr>
            <a:spLocks noGrp="1"/>
          </p:cNvSpPr>
          <p:nvPr>
            <p:ph type="body" sz="quarter" idx="13"/>
          </p:nvPr>
        </p:nvSpPr>
        <p:spPr/>
        <p:txBody>
          <a:bodyPr/>
          <a:lstStyle/>
          <a:p>
            <a:r>
              <a:rPr lang="en-US" smtClean="0">
                <a:latin typeface="Calibri" pitchFamily="-65" charset="0"/>
                <a:cs typeface="Calibri" pitchFamily="-65" charset="0"/>
              </a:rPr>
              <a:t>Demographic Environment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0"/>
            <a:ext cx="7772400" cy="1219200"/>
          </a:xfrm>
        </p:spPr>
        <p:txBody>
          <a:bodyPr/>
          <a:lstStyle/>
          <a:p>
            <a:r>
              <a:rPr lang="en-US" smtClean="0"/>
              <a:t/>
            </a:r>
            <a:br>
              <a:rPr lang="en-US" smtClean="0"/>
            </a:br>
            <a:r>
              <a:rPr lang="en-US" smtClean="0"/>
              <a:t>The Company’s Macroenvironment</a:t>
            </a:r>
          </a:p>
        </p:txBody>
      </p:sp>
      <p:sp>
        <p:nvSpPr>
          <p:cNvPr id="24579" name="Content Placeholder 3"/>
          <p:cNvSpPr>
            <a:spLocks noGrp="1"/>
          </p:cNvSpPr>
          <p:nvPr>
            <p:ph idx="1"/>
          </p:nvPr>
        </p:nvSpPr>
        <p:spPr>
          <a:xfrm>
            <a:off x="685800" y="1752600"/>
            <a:ext cx="7772400" cy="4724400"/>
          </a:xfrm>
        </p:spPr>
        <p:txBody>
          <a:bodyPr/>
          <a:lstStyle/>
          <a:p>
            <a:pPr>
              <a:buFontTx/>
              <a:buNone/>
            </a:pPr>
            <a:r>
              <a:rPr lang="en-US" smtClean="0">
                <a:latin typeface="Calibri" pitchFamily="-65" charset="0"/>
                <a:cs typeface="Calibri" pitchFamily="-65" charset="0"/>
              </a:rPr>
              <a:t>More people are:</a:t>
            </a:r>
          </a:p>
          <a:p>
            <a:r>
              <a:rPr lang="en-US" smtClean="0">
                <a:latin typeface="Calibri" pitchFamily="-65" charset="0"/>
                <a:cs typeface="Calibri" pitchFamily="-65" charset="0"/>
              </a:rPr>
              <a:t>Divorcing or separating</a:t>
            </a:r>
          </a:p>
          <a:p>
            <a:r>
              <a:rPr lang="en-US" smtClean="0">
                <a:latin typeface="Calibri" pitchFamily="-65" charset="0"/>
                <a:cs typeface="Calibri" pitchFamily="-65" charset="0"/>
              </a:rPr>
              <a:t>Choosing not to marry</a:t>
            </a:r>
          </a:p>
          <a:p>
            <a:r>
              <a:rPr lang="en-US" smtClean="0">
                <a:latin typeface="Calibri" pitchFamily="-65" charset="0"/>
                <a:cs typeface="Calibri" pitchFamily="-65" charset="0"/>
              </a:rPr>
              <a:t>Choosing to marry later</a:t>
            </a:r>
          </a:p>
          <a:p>
            <a:r>
              <a:rPr lang="en-US" smtClean="0">
                <a:latin typeface="Calibri" pitchFamily="-65" charset="0"/>
                <a:cs typeface="Calibri" pitchFamily="-65" charset="0"/>
              </a:rPr>
              <a:t>Marrying without intending to have children</a:t>
            </a:r>
          </a:p>
          <a:p>
            <a:r>
              <a:rPr lang="en-US" smtClean="0">
                <a:latin typeface="Calibri" pitchFamily="-65" charset="0"/>
                <a:cs typeface="Calibri" pitchFamily="-65" charset="0"/>
              </a:rPr>
              <a:t>Increased number of working women</a:t>
            </a:r>
          </a:p>
          <a:p>
            <a:r>
              <a:rPr lang="en-US" smtClean="0">
                <a:latin typeface="Calibri" pitchFamily="-65" charset="0"/>
                <a:cs typeface="Calibri" pitchFamily="-65" charset="0"/>
              </a:rPr>
              <a:t>Stay-at-home dads</a:t>
            </a:r>
          </a:p>
          <a:p>
            <a:endParaRPr lang="en-US" smtClean="0">
              <a:latin typeface="Calibri" pitchFamily="-65" charset="0"/>
              <a:cs typeface="Calibri" pitchFamily="-65" charset="0"/>
            </a:endParaRPr>
          </a:p>
        </p:txBody>
      </p:sp>
      <p:sp>
        <p:nvSpPr>
          <p:cNvPr id="24580" name="Rectangle 3"/>
          <p:cNvSpPr>
            <a:spLocks noGrp="1" noChangeArrowheads="1"/>
          </p:cNvSpPr>
          <p:nvPr>
            <p:ph type="body" sz="quarter" idx="13"/>
          </p:nvPr>
        </p:nvSpPr>
        <p:spPr>
          <a:xfrm>
            <a:off x="914400" y="1295400"/>
            <a:ext cx="7162800" cy="457200"/>
          </a:xfrm>
        </p:spPr>
        <p:txBody>
          <a:bodyPr/>
          <a:lstStyle/>
          <a:p>
            <a:r>
              <a:rPr lang="en-US" smtClean="0">
                <a:latin typeface="Calibri" pitchFamily="-65" charset="0"/>
                <a:cs typeface="Calibri" pitchFamily="-65" charset="0"/>
              </a:rPr>
              <a:t>Demographic Environment</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25603" name="Content Placeholder 15"/>
          <p:cNvSpPr>
            <a:spLocks noGrp="1"/>
          </p:cNvSpPr>
          <p:nvPr>
            <p:ph idx="1"/>
          </p:nvPr>
        </p:nvSpPr>
        <p:spPr>
          <a:xfrm>
            <a:off x="304800" y="1981200"/>
            <a:ext cx="4343400" cy="4114800"/>
          </a:xfrm>
        </p:spPr>
        <p:txBody>
          <a:bodyPr/>
          <a:lstStyle/>
          <a:p>
            <a:r>
              <a:rPr lang="en-US" sz="2400" smtClean="0">
                <a:latin typeface="Calibri" pitchFamily="-65" charset="0"/>
                <a:cs typeface="Calibri" pitchFamily="-65" charset="0"/>
              </a:rPr>
              <a:t>Growth in U.S. West and South and decline in Midwest and Northeast</a:t>
            </a:r>
          </a:p>
          <a:p>
            <a:r>
              <a:rPr lang="en-US" sz="2400" smtClean="0">
                <a:latin typeface="Calibri" pitchFamily="-65" charset="0"/>
                <a:cs typeface="Calibri" pitchFamily="-65" charset="0"/>
              </a:rPr>
              <a:t>Moving from rural to metropolitan areas</a:t>
            </a:r>
          </a:p>
          <a:p>
            <a:r>
              <a:rPr lang="en-US" sz="2400" smtClean="0">
                <a:latin typeface="Calibri" pitchFamily="-65" charset="0"/>
                <a:cs typeface="Calibri" pitchFamily="-65" charset="0"/>
              </a:rPr>
              <a:t>Changes in where people work</a:t>
            </a:r>
          </a:p>
          <a:p>
            <a:pPr lvl="1"/>
            <a:r>
              <a:rPr lang="en-US" sz="2000" smtClean="0">
                <a:latin typeface="Calibri" pitchFamily="-65" charset="0"/>
                <a:cs typeface="Calibri" pitchFamily="-65" charset="0"/>
              </a:rPr>
              <a:t>Telecommuting</a:t>
            </a:r>
          </a:p>
          <a:p>
            <a:pPr lvl="1"/>
            <a:r>
              <a:rPr lang="en-US" sz="2000" smtClean="0">
                <a:latin typeface="Calibri" pitchFamily="-65" charset="0"/>
                <a:cs typeface="Calibri" pitchFamily="-65" charset="0"/>
              </a:rPr>
              <a:t>Home office</a:t>
            </a:r>
          </a:p>
          <a:p>
            <a:pPr lvl="1"/>
            <a:r>
              <a:rPr lang="en-US" sz="2000" smtClean="0">
                <a:latin typeface="Calibri" pitchFamily="-65" charset="0"/>
                <a:cs typeface="Calibri" pitchFamily="-65" charset="0"/>
              </a:rPr>
              <a:t>Divorcing or separating</a:t>
            </a:r>
          </a:p>
          <a:p>
            <a:endParaRPr lang="en-US" sz="2400" smtClean="0">
              <a:latin typeface="Calibri" pitchFamily="-65" charset="0"/>
              <a:cs typeface="Calibri" pitchFamily="-65" charset="0"/>
            </a:endParaRPr>
          </a:p>
        </p:txBody>
      </p:sp>
      <p:sp>
        <p:nvSpPr>
          <p:cNvPr id="25604" name="Text Placeholder 19"/>
          <p:cNvSpPr>
            <a:spLocks noGrp="1"/>
          </p:cNvSpPr>
          <p:nvPr>
            <p:ph type="body" sz="quarter" idx="13"/>
          </p:nvPr>
        </p:nvSpPr>
        <p:spPr/>
        <p:txBody>
          <a:bodyPr/>
          <a:lstStyle/>
          <a:p>
            <a:r>
              <a:rPr lang="en-US" smtClean="0">
                <a:latin typeface="Calibri" pitchFamily="-65" charset="0"/>
                <a:cs typeface="Calibri" pitchFamily="-65" charset="0"/>
              </a:rPr>
              <a:t>Demographic Environment</a:t>
            </a:r>
          </a:p>
        </p:txBody>
      </p:sp>
      <p:pic>
        <p:nvPicPr>
          <p:cNvPr id="25605" name="Picture 7" descr="ph03_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98675"/>
            <a:ext cx="3810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Analyzing the Marketing Environment</a:t>
            </a:r>
          </a:p>
        </p:txBody>
      </p:sp>
      <p:sp>
        <p:nvSpPr>
          <p:cNvPr id="8195" name="Content Placeholder 6"/>
          <p:cNvSpPr>
            <a:spLocks noGrp="1"/>
          </p:cNvSpPr>
          <p:nvPr>
            <p:ph idx="1"/>
          </p:nvPr>
        </p:nvSpPr>
        <p:spPr>
          <a:xfrm>
            <a:off x="685800" y="2438400"/>
            <a:ext cx="7772400" cy="4114800"/>
          </a:xfrm>
        </p:spPr>
        <p:txBody>
          <a:bodyPr/>
          <a:lstStyle/>
          <a:p>
            <a:r>
              <a:rPr lang="en-US" smtClean="0">
                <a:latin typeface="Calibri" pitchFamily="-65" charset="0"/>
                <a:cs typeface="Calibri" pitchFamily="-65" charset="0"/>
              </a:rPr>
              <a:t>The Company’s Microenvironment</a:t>
            </a:r>
          </a:p>
          <a:p>
            <a:r>
              <a:rPr lang="en-US" smtClean="0">
                <a:latin typeface="Calibri" pitchFamily="-65" charset="0"/>
                <a:cs typeface="Calibri" pitchFamily="-65" charset="0"/>
              </a:rPr>
              <a:t>The Company’s Macroenvironemnt</a:t>
            </a:r>
          </a:p>
          <a:p>
            <a:r>
              <a:rPr lang="en-US" smtClean="0">
                <a:latin typeface="Calibri" pitchFamily="-65" charset="0"/>
                <a:cs typeface="Calibri" pitchFamily="-65" charset="0"/>
              </a:rPr>
              <a:t>Responding to the Marketing Environment</a:t>
            </a:r>
          </a:p>
          <a:p>
            <a:endParaRPr lang="en-US" smtClean="0">
              <a:latin typeface="Calibri" pitchFamily="-65" charset="0"/>
              <a:cs typeface="Calibri" pitchFamily="-65" charset="0"/>
            </a:endParaRPr>
          </a:p>
        </p:txBody>
      </p:sp>
      <p:sp>
        <p:nvSpPr>
          <p:cNvPr id="6147" name="Rectangle 3"/>
          <p:cNvSpPr>
            <a:spLocks noGrp="1" noChangeArrowheads="1"/>
          </p:cNvSpPr>
          <p:nvPr>
            <p:ph type="body" sz="quarter" idx="13"/>
          </p:nvPr>
        </p:nvSpPr>
        <p:spPr/>
        <p:txBody>
          <a:bodyPr/>
          <a:lstStyle/>
          <a:p>
            <a:r>
              <a:rPr lang="en-US" smtClean="0">
                <a:latin typeface="Calibri" pitchFamily="-65" charset="0"/>
                <a:cs typeface="Calibri" pitchFamily="-65" charset="0"/>
              </a:rPr>
              <a:t>Topic Outline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1000"/>
                                        <p:tgtEl>
                                          <p:spTgt spid="61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mtClean="0"/>
              <a:t>The Company’s Macroenvironment</a:t>
            </a:r>
          </a:p>
        </p:txBody>
      </p:sp>
      <p:sp>
        <p:nvSpPr>
          <p:cNvPr id="26627" name="Content Placeholder 8"/>
          <p:cNvSpPr>
            <a:spLocks noGrp="1"/>
          </p:cNvSpPr>
          <p:nvPr>
            <p:ph idx="1"/>
          </p:nvPr>
        </p:nvSpPr>
        <p:spPr>
          <a:xfrm>
            <a:off x="609600" y="2514600"/>
            <a:ext cx="6858000" cy="4114800"/>
          </a:xfrm>
        </p:spPr>
        <p:txBody>
          <a:bodyPr/>
          <a:lstStyle/>
          <a:p>
            <a:r>
              <a:rPr lang="en-US" smtClean="0">
                <a:latin typeface="Calibri" pitchFamily="-65" charset="0"/>
                <a:cs typeface="Calibri" pitchFamily="-65" charset="0"/>
              </a:rPr>
              <a:t>Changes in the Workforce</a:t>
            </a:r>
          </a:p>
          <a:p>
            <a:pPr lvl="1"/>
            <a:r>
              <a:rPr lang="en-US" sz="3200" smtClean="0">
                <a:latin typeface="Calibri" pitchFamily="-65" charset="0"/>
                <a:cs typeface="Calibri" pitchFamily="-65" charset="0"/>
              </a:rPr>
              <a:t>More educated</a:t>
            </a:r>
          </a:p>
          <a:p>
            <a:pPr lvl="1"/>
            <a:r>
              <a:rPr lang="en-US" sz="3200" smtClean="0">
                <a:latin typeface="Calibri" pitchFamily="-65" charset="0"/>
                <a:cs typeface="Calibri" pitchFamily="-65" charset="0"/>
              </a:rPr>
              <a:t>More white collar</a:t>
            </a:r>
          </a:p>
          <a:p>
            <a:endParaRPr lang="en-US" smtClean="0">
              <a:latin typeface="Calibri" pitchFamily="-65" charset="0"/>
              <a:cs typeface="Calibri" pitchFamily="-65" charset="0"/>
            </a:endParaRPr>
          </a:p>
        </p:txBody>
      </p:sp>
      <p:sp>
        <p:nvSpPr>
          <p:cNvPr id="26628" name="Rectangle 3"/>
          <p:cNvSpPr>
            <a:spLocks noGrp="1" noChangeArrowheads="1"/>
          </p:cNvSpPr>
          <p:nvPr>
            <p:ph type="body" sz="quarter" idx="13"/>
          </p:nvPr>
        </p:nvSpPr>
        <p:spPr/>
        <p:txBody>
          <a:bodyPr/>
          <a:lstStyle/>
          <a:p>
            <a:r>
              <a:rPr lang="en-US" smtClean="0">
                <a:latin typeface="Calibri" pitchFamily="-65" charset="0"/>
                <a:cs typeface="Calibri" pitchFamily="-65" charset="0"/>
              </a:rPr>
              <a:t>Demographic Environment</a:t>
            </a:r>
          </a:p>
        </p:txBody>
      </p:sp>
      <p:pic>
        <p:nvPicPr>
          <p:cNvPr id="26629" name="Picture 2" descr="http://upload.wikimedia.org/wikipedia/commons/thumb/f/fa/Globe.svg/600px-Globe.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5257800"/>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mtClean="0"/>
              <a:t>The Company’s Macroenvironment</a:t>
            </a:r>
          </a:p>
        </p:txBody>
      </p:sp>
      <p:sp>
        <p:nvSpPr>
          <p:cNvPr id="27651" name="Rectangle 3"/>
          <p:cNvSpPr>
            <a:spLocks noGrp="1" noChangeArrowheads="1"/>
          </p:cNvSpPr>
          <p:nvPr>
            <p:ph type="body" sz="quarter" idx="13"/>
          </p:nvPr>
        </p:nvSpPr>
        <p:spPr/>
        <p:txBody>
          <a:bodyPr/>
          <a:lstStyle/>
          <a:p>
            <a:pPr>
              <a:spcBef>
                <a:spcPct val="0"/>
              </a:spcBef>
            </a:pPr>
            <a:r>
              <a:rPr lang="en-US" smtClean="0">
                <a:latin typeface="Calibri" pitchFamily="-65" charset="0"/>
                <a:cs typeface="Calibri" pitchFamily="-65" charset="0"/>
              </a:rPr>
              <a:t>Demographic Environment</a:t>
            </a:r>
          </a:p>
          <a:p>
            <a:pPr>
              <a:spcBef>
                <a:spcPct val="0"/>
              </a:spcBef>
            </a:pPr>
            <a:r>
              <a:rPr lang="en-US" smtClean="0">
                <a:latin typeface="Calibri" pitchFamily="-65" charset="0"/>
                <a:cs typeface="Calibri" pitchFamily="-65" charset="0"/>
              </a:rPr>
              <a:t>Increased Diversity</a:t>
            </a:r>
          </a:p>
          <a:p>
            <a:endParaRPr lang="en-US" smtClean="0">
              <a:latin typeface="Calibri" pitchFamily="-65" charset="0"/>
              <a:cs typeface="Calibri" pitchFamily="-65" charset="0"/>
            </a:endParaRPr>
          </a:p>
        </p:txBody>
      </p:sp>
      <p:sp>
        <p:nvSpPr>
          <p:cNvPr id="27652" name="Content Placeholder 4"/>
          <p:cNvSpPr>
            <a:spLocks noGrp="1"/>
          </p:cNvSpPr>
          <p:nvPr>
            <p:ph sz="half" idx="4294967295"/>
          </p:nvPr>
        </p:nvSpPr>
        <p:spPr>
          <a:xfrm>
            <a:off x="4419600" y="2941638"/>
            <a:ext cx="4953000" cy="3916362"/>
          </a:xfrm>
        </p:spPr>
        <p:txBody>
          <a:bodyPr/>
          <a:lstStyle/>
          <a:p>
            <a:pPr marL="533400" indent="-533400">
              <a:buFontTx/>
              <a:buNone/>
            </a:pPr>
            <a:r>
              <a:rPr lang="en-US" sz="2400" smtClean="0">
                <a:latin typeface="Calibri" pitchFamily="-65" charset="0"/>
                <a:cs typeface="Calibri" pitchFamily="-65" charset="0"/>
              </a:rPr>
              <a:t>Markets are becoming more diverse</a:t>
            </a:r>
          </a:p>
          <a:p>
            <a:pPr marL="914400" lvl="1" indent="-457200"/>
            <a:r>
              <a:rPr lang="en-US" sz="2000" smtClean="0">
                <a:latin typeface="Calibri" pitchFamily="-65" charset="0"/>
                <a:cs typeface="Calibri" pitchFamily="-65" charset="0"/>
              </a:rPr>
              <a:t>International</a:t>
            </a:r>
          </a:p>
          <a:p>
            <a:pPr marL="914400" lvl="1" indent="-457200"/>
            <a:r>
              <a:rPr lang="en-US" sz="2000" smtClean="0">
                <a:latin typeface="Calibri" pitchFamily="-65" charset="0"/>
                <a:cs typeface="Calibri" pitchFamily="-65" charset="0"/>
              </a:rPr>
              <a:t>National</a:t>
            </a:r>
          </a:p>
          <a:p>
            <a:pPr marL="533400" indent="-533400"/>
            <a:r>
              <a:rPr lang="en-US" sz="2400" smtClean="0">
                <a:latin typeface="Calibri" pitchFamily="-65" charset="0"/>
                <a:cs typeface="Calibri" pitchFamily="-65" charset="0"/>
              </a:rPr>
              <a:t>Includes:</a:t>
            </a:r>
          </a:p>
          <a:p>
            <a:pPr marL="914400" lvl="1" indent="-457200"/>
            <a:r>
              <a:rPr lang="en-US" sz="2000" smtClean="0">
                <a:latin typeface="Calibri" pitchFamily="-65" charset="0"/>
                <a:cs typeface="Calibri" pitchFamily="-65" charset="0"/>
              </a:rPr>
              <a:t>Ethnicity</a:t>
            </a:r>
          </a:p>
          <a:p>
            <a:pPr marL="914400" lvl="1" indent="-457200"/>
            <a:r>
              <a:rPr lang="en-US" sz="2000" smtClean="0">
                <a:latin typeface="Calibri" pitchFamily="-65" charset="0"/>
                <a:cs typeface="Calibri" pitchFamily="-65" charset="0"/>
              </a:rPr>
              <a:t>Disabled</a:t>
            </a:r>
          </a:p>
          <a:p>
            <a:pPr marL="533400" indent="-533400"/>
            <a:endParaRPr lang="en-US" smtClean="0">
              <a:latin typeface="Calibri" pitchFamily="-65" charset="0"/>
              <a:cs typeface="Calibri" pitchFamily="-65" charset="0"/>
            </a:endParaRPr>
          </a:p>
        </p:txBody>
      </p:sp>
      <p:pic>
        <p:nvPicPr>
          <p:cNvPr id="27653" name="Picture 7" descr="ph03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90800"/>
            <a:ext cx="44196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28675" name="Content Placeholder 3"/>
          <p:cNvSpPr>
            <a:spLocks noGrp="1"/>
          </p:cNvSpPr>
          <p:nvPr>
            <p:ph idx="1"/>
          </p:nvPr>
        </p:nvSpPr>
        <p:spPr/>
        <p:txBody>
          <a:bodyPr/>
          <a:lstStyle/>
          <a:p>
            <a:pPr>
              <a:buFontTx/>
              <a:buNone/>
            </a:pPr>
            <a:r>
              <a:rPr lang="en-US" b="1" smtClean="0">
                <a:latin typeface="Calibri" pitchFamily="-65" charset="0"/>
                <a:cs typeface="Calibri" pitchFamily="-65" charset="0"/>
              </a:rPr>
              <a:t>Economic environment </a:t>
            </a:r>
            <a:r>
              <a:rPr lang="en-US" smtClean="0">
                <a:latin typeface="Calibri" pitchFamily="-65" charset="0"/>
                <a:cs typeface="Calibri" pitchFamily="-65" charset="0"/>
              </a:rPr>
              <a:t>consists of factors that affect consumer purchasing power and spending patterns</a:t>
            </a:r>
          </a:p>
          <a:p>
            <a:r>
              <a:rPr lang="en-US" smtClean="0">
                <a:latin typeface="Calibri" pitchFamily="-65" charset="0"/>
                <a:cs typeface="Calibri" pitchFamily="-65" charset="0"/>
              </a:rPr>
              <a:t>Industrial economies are richer markets</a:t>
            </a:r>
          </a:p>
          <a:p>
            <a:r>
              <a:rPr lang="en-US" smtClean="0">
                <a:latin typeface="Calibri" pitchFamily="-65" charset="0"/>
                <a:cs typeface="Calibri" pitchFamily="-65" charset="0"/>
              </a:rPr>
              <a:t>Subsistence economies consume most of their own agriculture and industrial output</a:t>
            </a:r>
          </a:p>
          <a:p>
            <a:endParaRPr lang="en-US" smtClean="0">
              <a:latin typeface="Calibri" pitchFamily="-65" charset="0"/>
              <a:cs typeface="Calibri" pitchFamily="-65" charset="0"/>
            </a:endParaRPr>
          </a:p>
        </p:txBody>
      </p:sp>
      <p:sp>
        <p:nvSpPr>
          <p:cNvPr id="28676" name="Rectangle 3"/>
          <p:cNvSpPr>
            <a:spLocks noGrp="1" noChangeArrowheads="1"/>
          </p:cNvSpPr>
          <p:nvPr>
            <p:ph type="body" sz="quarter" idx="13"/>
          </p:nvPr>
        </p:nvSpPr>
        <p:spPr/>
        <p:txBody>
          <a:bodyPr/>
          <a:lstStyle/>
          <a:p>
            <a:r>
              <a:rPr lang="en-US" smtClean="0">
                <a:latin typeface="Calibri" pitchFamily="-65" charset="0"/>
                <a:cs typeface="Calibri" pitchFamily="-65" charset="0"/>
              </a:rPr>
              <a:t>Economic Environment</a:t>
            </a:r>
          </a:p>
          <a:p>
            <a:endParaRPr lang="en-US" smtClean="0">
              <a:latin typeface="Calibri" pitchFamily="-65" charset="0"/>
              <a:cs typeface="Calibri" pitchFamily="-65" charset="0"/>
            </a:endParaRPr>
          </a:p>
          <a:p>
            <a:endParaRPr lang="en-US" smtClean="0">
              <a:latin typeface="Calibri" pitchFamily="-65" charset="0"/>
              <a:cs typeface="Calibri" pitchFamily="-65" charset="0"/>
            </a:endParaRPr>
          </a:p>
          <a:p>
            <a:endParaRPr lang="en-US" smtClean="0">
              <a:latin typeface="Calibri" pitchFamily="-65" charset="0"/>
              <a:cs typeface="Calibri" pitchFamily="-65" charset="0"/>
            </a:endParaRPr>
          </a:p>
          <a:p>
            <a:endParaRPr lang="en-US"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29699" name="Content Placeholder 3"/>
          <p:cNvSpPr>
            <a:spLocks noGrp="1"/>
          </p:cNvSpPr>
          <p:nvPr>
            <p:ph idx="1"/>
          </p:nvPr>
        </p:nvSpPr>
        <p:spPr>
          <a:xfrm>
            <a:off x="152400" y="2209800"/>
            <a:ext cx="4648200" cy="4114800"/>
          </a:xfrm>
        </p:spPr>
        <p:txBody>
          <a:bodyPr/>
          <a:lstStyle/>
          <a:p>
            <a:r>
              <a:rPr lang="en-US" sz="2800" smtClean="0">
                <a:latin typeface="Calibri" pitchFamily="-65" charset="0"/>
                <a:cs typeface="Calibri" pitchFamily="-65" charset="0"/>
              </a:rPr>
              <a:t>Changes in income</a:t>
            </a:r>
          </a:p>
          <a:p>
            <a:r>
              <a:rPr lang="en-US" sz="2800" smtClean="0">
                <a:latin typeface="Calibri" pitchFamily="-65" charset="0"/>
                <a:cs typeface="Calibri" pitchFamily="-65" charset="0"/>
              </a:rPr>
              <a:t>Value marketing involves ways to offer financially cautious buyers greater value—the right combination of quality and service at a fair price</a:t>
            </a:r>
          </a:p>
          <a:p>
            <a:endParaRPr lang="en-US" sz="2800" smtClean="0">
              <a:latin typeface="Calibri" pitchFamily="-65" charset="0"/>
              <a:cs typeface="Calibri" pitchFamily="-65" charset="0"/>
            </a:endParaRPr>
          </a:p>
        </p:txBody>
      </p:sp>
      <p:sp>
        <p:nvSpPr>
          <p:cNvPr id="29700" name="Rectangle 3"/>
          <p:cNvSpPr>
            <a:spLocks noGrp="1" noChangeArrowheads="1"/>
          </p:cNvSpPr>
          <p:nvPr>
            <p:ph type="body" sz="quarter" idx="13"/>
          </p:nvPr>
        </p:nvSpPr>
        <p:spPr/>
        <p:txBody>
          <a:bodyPr/>
          <a:lstStyle/>
          <a:p>
            <a:r>
              <a:rPr lang="en-US" smtClean="0">
                <a:latin typeface="Calibri" pitchFamily="-65" charset="0"/>
                <a:cs typeface="Calibri" pitchFamily="-65" charset="0"/>
              </a:rPr>
              <a:t>Economic Environment</a:t>
            </a:r>
          </a:p>
          <a:p>
            <a:endParaRPr lang="en-US" smtClean="0">
              <a:latin typeface="Calibri" pitchFamily="-65" charset="0"/>
              <a:cs typeface="Calibri" pitchFamily="-65" charset="0"/>
            </a:endParaRPr>
          </a:p>
          <a:p>
            <a:endParaRPr lang="en-US" smtClean="0">
              <a:latin typeface="Calibri" pitchFamily="-65" charset="0"/>
              <a:cs typeface="Calibri" pitchFamily="-65" charset="0"/>
            </a:endParaRPr>
          </a:p>
          <a:p>
            <a:endParaRPr lang="en-US" smtClean="0">
              <a:latin typeface="Calibri" pitchFamily="-65" charset="0"/>
              <a:cs typeface="Calibri" pitchFamily="-65" charset="0"/>
            </a:endParaRPr>
          </a:p>
        </p:txBody>
      </p:sp>
      <p:pic>
        <p:nvPicPr>
          <p:cNvPr id="29701" name="Picture 7" descr="ph03_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370138"/>
            <a:ext cx="3733800"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noChangeArrowheads="1"/>
          </p:cNvSpPr>
          <p:nvPr>
            <p:ph type="title"/>
          </p:nvPr>
        </p:nvSpPr>
        <p:spPr/>
        <p:txBody>
          <a:bodyPr/>
          <a:lstStyle/>
          <a:p>
            <a:r>
              <a:rPr lang="en-US" smtClean="0"/>
              <a:t>The Company’s Macroenvironment</a:t>
            </a:r>
          </a:p>
        </p:txBody>
      </p:sp>
      <p:sp>
        <p:nvSpPr>
          <p:cNvPr id="30723" name="Content Placeholder 5"/>
          <p:cNvSpPr>
            <a:spLocks noGrp="1"/>
          </p:cNvSpPr>
          <p:nvPr>
            <p:ph idx="1"/>
          </p:nvPr>
        </p:nvSpPr>
        <p:spPr>
          <a:xfrm>
            <a:off x="533400" y="2514600"/>
            <a:ext cx="7772400" cy="4114800"/>
          </a:xfrm>
        </p:spPr>
        <p:txBody>
          <a:bodyPr/>
          <a:lstStyle/>
          <a:p>
            <a:r>
              <a:rPr lang="en-US" smtClean="0">
                <a:latin typeface="Calibri" pitchFamily="-65" charset="0"/>
                <a:cs typeface="Calibri" pitchFamily="-65" charset="0"/>
              </a:rPr>
              <a:t>Ernst Engel—Engel’s Law</a:t>
            </a:r>
          </a:p>
          <a:p>
            <a:r>
              <a:rPr lang="en-US" smtClean="0">
                <a:latin typeface="Calibri" pitchFamily="-65" charset="0"/>
                <a:cs typeface="Calibri" pitchFamily="-65" charset="0"/>
              </a:rPr>
              <a:t>As income rises:</a:t>
            </a:r>
          </a:p>
          <a:p>
            <a:pPr lvl="1"/>
            <a:r>
              <a:rPr lang="en-US" smtClean="0">
                <a:latin typeface="Calibri" pitchFamily="-65" charset="0"/>
                <a:cs typeface="Calibri" pitchFamily="-65" charset="0"/>
              </a:rPr>
              <a:t>The percentage spent on food declines</a:t>
            </a:r>
          </a:p>
          <a:p>
            <a:pPr lvl="1"/>
            <a:r>
              <a:rPr lang="en-US" smtClean="0">
                <a:latin typeface="Calibri" pitchFamily="-65" charset="0"/>
                <a:cs typeface="Calibri" pitchFamily="-65" charset="0"/>
              </a:rPr>
              <a:t>The percentage spent on housing remains constant</a:t>
            </a:r>
          </a:p>
          <a:p>
            <a:pPr lvl="1"/>
            <a:r>
              <a:rPr lang="en-US" smtClean="0">
                <a:latin typeface="Calibri" pitchFamily="-65" charset="0"/>
                <a:cs typeface="Calibri" pitchFamily="-65" charset="0"/>
              </a:rPr>
              <a:t>The percentage spent on savings increases</a:t>
            </a:r>
          </a:p>
          <a:p>
            <a:endParaRPr lang="en-US" smtClean="0">
              <a:latin typeface="Calibri" pitchFamily="-65" charset="0"/>
              <a:cs typeface="Calibri" pitchFamily="-65" charset="0"/>
            </a:endParaRPr>
          </a:p>
        </p:txBody>
      </p:sp>
      <p:sp>
        <p:nvSpPr>
          <p:cNvPr id="30724" name="Rectangle 1027"/>
          <p:cNvSpPr>
            <a:spLocks noGrp="1" noChangeArrowheads="1"/>
          </p:cNvSpPr>
          <p:nvPr>
            <p:ph type="body" sz="quarter" idx="13"/>
          </p:nvPr>
        </p:nvSpPr>
        <p:spPr>
          <a:xfrm>
            <a:off x="304800" y="1219200"/>
            <a:ext cx="8382000" cy="457200"/>
          </a:xfrm>
        </p:spPr>
        <p:txBody>
          <a:bodyPr/>
          <a:lstStyle/>
          <a:p>
            <a:pPr>
              <a:spcBef>
                <a:spcPct val="0"/>
              </a:spcBef>
            </a:pPr>
            <a:r>
              <a:rPr lang="en-US" smtClean="0">
                <a:latin typeface="Calibri" pitchFamily="-65" charset="0"/>
                <a:cs typeface="Calibri" pitchFamily="-65" charset="0"/>
              </a:rPr>
              <a:t>Economic Environment</a:t>
            </a:r>
          </a:p>
          <a:p>
            <a:pPr>
              <a:spcBef>
                <a:spcPct val="0"/>
              </a:spcBef>
            </a:pPr>
            <a:r>
              <a:rPr lang="en-US" smtClean="0">
                <a:latin typeface="Calibri" pitchFamily="-65" charset="0"/>
                <a:cs typeface="Calibri" pitchFamily="-65" charset="0"/>
              </a:rPr>
              <a:t>Changes in Consumer Spending Patterns</a:t>
            </a:r>
          </a:p>
          <a:p>
            <a:endParaRPr lang="en-US" smtClean="0">
              <a:latin typeface="Calibri" pitchFamily="-65" charset="0"/>
              <a:cs typeface="Calibri" pitchFamily="-65" charset="0"/>
            </a:endParaRPr>
          </a:p>
          <a:p>
            <a:endParaRPr lang="en-US"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smtClean="0"/>
              <a:t>The Company’s Macroenvironment</a:t>
            </a:r>
          </a:p>
        </p:txBody>
      </p:sp>
      <p:sp>
        <p:nvSpPr>
          <p:cNvPr id="31747" name="Content Placeholder 4"/>
          <p:cNvSpPr>
            <a:spLocks noGrp="1"/>
          </p:cNvSpPr>
          <p:nvPr>
            <p:ph idx="1"/>
          </p:nvPr>
        </p:nvSpPr>
        <p:spPr>
          <a:xfrm>
            <a:off x="304800" y="1676400"/>
            <a:ext cx="8153400" cy="4800600"/>
          </a:xfrm>
        </p:spPr>
        <p:txBody>
          <a:bodyPr/>
          <a:lstStyle/>
          <a:p>
            <a:pPr>
              <a:buFontTx/>
              <a:buNone/>
            </a:pPr>
            <a:r>
              <a:rPr lang="en-US" b="1" smtClean="0">
                <a:latin typeface="Calibri" pitchFamily="-65" charset="0"/>
                <a:cs typeface="Calibri" pitchFamily="-65" charset="0"/>
              </a:rPr>
              <a:t>Natural environment </a:t>
            </a:r>
            <a:r>
              <a:rPr lang="en-US" smtClean="0">
                <a:latin typeface="Calibri" pitchFamily="-65" charset="0"/>
                <a:cs typeface="Calibri" pitchFamily="-65" charset="0"/>
              </a:rPr>
              <a:t>involves the natural resources that are needed as inputs by marketers or that are affected by marketing activities</a:t>
            </a:r>
          </a:p>
          <a:p>
            <a:r>
              <a:rPr lang="en-US" smtClean="0">
                <a:latin typeface="Calibri" pitchFamily="-65" charset="0"/>
                <a:cs typeface="Calibri" pitchFamily="-65" charset="0"/>
              </a:rPr>
              <a:t>Trends</a:t>
            </a:r>
          </a:p>
          <a:p>
            <a:pPr lvl="1"/>
            <a:r>
              <a:rPr lang="en-US" sz="2700" smtClean="0">
                <a:latin typeface="Calibri" pitchFamily="-65" charset="0"/>
                <a:cs typeface="Calibri" pitchFamily="-65" charset="0"/>
              </a:rPr>
              <a:t>Shortages of raw materials</a:t>
            </a:r>
          </a:p>
          <a:p>
            <a:pPr lvl="1"/>
            <a:r>
              <a:rPr lang="en-US" sz="2700" smtClean="0">
                <a:latin typeface="Calibri" pitchFamily="-65" charset="0"/>
                <a:cs typeface="Calibri" pitchFamily="-65" charset="0"/>
              </a:rPr>
              <a:t>Increased pollution</a:t>
            </a:r>
          </a:p>
          <a:p>
            <a:pPr lvl="1"/>
            <a:r>
              <a:rPr lang="en-US" sz="2700" smtClean="0">
                <a:latin typeface="Calibri" pitchFamily="-65" charset="0"/>
                <a:cs typeface="Calibri" pitchFamily="-65" charset="0"/>
              </a:rPr>
              <a:t>Increase government intervention</a:t>
            </a:r>
          </a:p>
          <a:p>
            <a:pPr lvl="1"/>
            <a:r>
              <a:rPr lang="en-US" sz="2700" smtClean="0">
                <a:latin typeface="Calibri" pitchFamily="-65" charset="0"/>
                <a:cs typeface="Calibri" pitchFamily="-65" charset="0"/>
              </a:rPr>
              <a:t>Environmentally sustainable strategies</a:t>
            </a:r>
          </a:p>
          <a:p>
            <a:endParaRPr lang="en-US" sz="2700" smtClean="0">
              <a:latin typeface="Calibri" pitchFamily="-65" charset="0"/>
              <a:cs typeface="Calibri" pitchFamily="-65" charset="0"/>
            </a:endParaRPr>
          </a:p>
        </p:txBody>
      </p:sp>
      <p:sp>
        <p:nvSpPr>
          <p:cNvPr id="31748" name="Rectangle 3"/>
          <p:cNvSpPr>
            <a:spLocks noGrp="1" noChangeArrowheads="1"/>
          </p:cNvSpPr>
          <p:nvPr>
            <p:ph type="body" sz="quarter" idx="13"/>
          </p:nvPr>
        </p:nvSpPr>
        <p:spPr>
          <a:xfrm>
            <a:off x="914400" y="1295400"/>
            <a:ext cx="7162800" cy="381000"/>
          </a:xfrm>
        </p:spPr>
        <p:txBody>
          <a:bodyPr/>
          <a:lstStyle/>
          <a:p>
            <a:pPr>
              <a:lnSpc>
                <a:spcPct val="90000"/>
              </a:lnSpc>
            </a:pPr>
            <a:r>
              <a:rPr lang="en-US" sz="2400" smtClean="0">
                <a:latin typeface="Calibri" pitchFamily="-65" charset="0"/>
                <a:cs typeface="Calibri" pitchFamily="-65" charset="0"/>
              </a:rPr>
              <a:t>Natural Environment</a:t>
            </a:r>
          </a:p>
        </p:txBody>
      </p:sp>
      <p:pic>
        <p:nvPicPr>
          <p:cNvPr id="31749" name="Picture 2" descr="http://upload.wikimedia.org/wikipedia/commons/thumb/f/fa/Globe.svg/600px-Globe.svg.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181600"/>
            <a:ext cx="108267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The Company’s Macroenvironment</a:t>
            </a:r>
          </a:p>
        </p:txBody>
      </p:sp>
      <p:sp>
        <p:nvSpPr>
          <p:cNvPr id="51203" name="Rectangle 3"/>
          <p:cNvSpPr>
            <a:spLocks noGrp="1" noChangeArrowheads="1"/>
          </p:cNvSpPr>
          <p:nvPr>
            <p:ph type="body" sz="quarter" idx="13"/>
          </p:nvPr>
        </p:nvSpPr>
        <p:spPr/>
        <p:txBody>
          <a:bodyPr/>
          <a:lstStyle/>
          <a:p>
            <a:pPr>
              <a:lnSpc>
                <a:spcPct val="90000"/>
              </a:lnSpc>
            </a:pPr>
            <a:r>
              <a:rPr lang="en-US" sz="2400" smtClean="0">
                <a:latin typeface="Calibri" pitchFamily="-65" charset="0"/>
                <a:cs typeface="Calibri" pitchFamily="-65" charset="0"/>
              </a:rPr>
              <a:t>Technological Environment</a:t>
            </a:r>
          </a:p>
          <a:p>
            <a:pPr>
              <a:lnSpc>
                <a:spcPct val="90000"/>
              </a:lnSpc>
            </a:pPr>
            <a:endParaRPr lang="en-US" sz="2400" smtClean="0">
              <a:latin typeface="Calibri" pitchFamily="-65" charset="0"/>
              <a:cs typeface="Calibri" pitchFamily="-65" charset="0"/>
            </a:endParaRPr>
          </a:p>
        </p:txBody>
      </p:sp>
      <p:sp>
        <p:nvSpPr>
          <p:cNvPr id="32772" name="Content Placeholder 5"/>
          <p:cNvSpPr>
            <a:spLocks noGrp="1"/>
          </p:cNvSpPr>
          <p:nvPr>
            <p:ph sz="half" idx="4294967295"/>
          </p:nvPr>
        </p:nvSpPr>
        <p:spPr>
          <a:xfrm>
            <a:off x="304800" y="1905000"/>
            <a:ext cx="4114800" cy="4572000"/>
          </a:xfrm>
        </p:spPr>
        <p:txBody>
          <a:bodyPr/>
          <a:lstStyle/>
          <a:p>
            <a:pPr>
              <a:lnSpc>
                <a:spcPct val="90000"/>
              </a:lnSpc>
            </a:pPr>
            <a:r>
              <a:rPr lang="en-US" smtClean="0">
                <a:latin typeface="Calibri" pitchFamily="-65" charset="0"/>
                <a:cs typeface="Calibri" pitchFamily="-65" charset="0"/>
              </a:rPr>
              <a:t>Most dramatic force in changing the marketplace</a:t>
            </a:r>
          </a:p>
          <a:p>
            <a:pPr>
              <a:lnSpc>
                <a:spcPct val="90000"/>
              </a:lnSpc>
            </a:pPr>
            <a:r>
              <a:rPr lang="en-US" smtClean="0">
                <a:latin typeface="Calibri" pitchFamily="-65" charset="0"/>
                <a:cs typeface="Calibri" pitchFamily="-65" charset="0"/>
              </a:rPr>
              <a:t>Creates new products and opportunities</a:t>
            </a:r>
          </a:p>
          <a:p>
            <a:pPr>
              <a:lnSpc>
                <a:spcPct val="90000"/>
              </a:lnSpc>
            </a:pPr>
            <a:r>
              <a:rPr lang="en-US" smtClean="0">
                <a:latin typeface="Calibri" pitchFamily="-65" charset="0"/>
                <a:cs typeface="Calibri" pitchFamily="-65" charset="0"/>
              </a:rPr>
              <a:t>Safety of new product always a concern</a:t>
            </a:r>
          </a:p>
        </p:txBody>
      </p:sp>
      <p:pic>
        <p:nvPicPr>
          <p:cNvPr id="32773" name="Picture 7" descr="ph03_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2693988"/>
            <a:ext cx="4191000"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1203">
                                            <p:txEl>
                                              <p:charRg st="0" end="27"/>
                                            </p:txEl>
                                          </p:spTgt>
                                        </p:tgtEl>
                                        <p:attrNameLst>
                                          <p:attrName>style.visibility</p:attrName>
                                        </p:attrNameLst>
                                      </p:cBhvr>
                                      <p:to>
                                        <p:strVal val="visible"/>
                                      </p:to>
                                    </p:set>
                                    <p:animEffect transition="in" filter="wipe(left)">
                                      <p:cBhvr>
                                        <p:cTn id="7" dur="1000"/>
                                        <p:tgtEl>
                                          <p:spTgt spid="51203">
                                            <p:txEl>
                                              <p:charRg st="0" end="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smtClean="0"/>
              <a:t>The Company’s Macroenvironment</a:t>
            </a:r>
          </a:p>
        </p:txBody>
      </p:sp>
      <p:sp>
        <p:nvSpPr>
          <p:cNvPr id="33795" name="Content Placeholder 3"/>
          <p:cNvSpPr>
            <a:spLocks noGrp="1"/>
          </p:cNvSpPr>
          <p:nvPr>
            <p:ph idx="1"/>
          </p:nvPr>
        </p:nvSpPr>
        <p:spPr>
          <a:xfrm>
            <a:off x="685800" y="2209800"/>
            <a:ext cx="7772400" cy="4114800"/>
          </a:xfrm>
        </p:spPr>
        <p:txBody>
          <a:bodyPr/>
          <a:lstStyle/>
          <a:p>
            <a:pPr>
              <a:buFontTx/>
              <a:buNone/>
            </a:pPr>
            <a:r>
              <a:rPr lang="en-US" b="1" smtClean="0">
                <a:latin typeface="Calibri" pitchFamily="-65" charset="0"/>
                <a:cs typeface="Calibri" pitchFamily="-65" charset="0"/>
              </a:rPr>
              <a:t>Political environment </a:t>
            </a:r>
            <a:r>
              <a:rPr lang="en-US" smtClean="0">
                <a:latin typeface="Calibri" pitchFamily="-65" charset="0"/>
                <a:cs typeface="Calibri" pitchFamily="-65" charset="0"/>
              </a:rPr>
              <a:t>consists of laws, government agencies, and pressure groups that influence or limit various organizations and individuals in a given society</a:t>
            </a:r>
          </a:p>
          <a:p>
            <a:endParaRPr lang="en-US" smtClean="0">
              <a:latin typeface="Calibri" pitchFamily="-65" charset="0"/>
              <a:cs typeface="Calibri" pitchFamily="-65" charset="0"/>
            </a:endParaRPr>
          </a:p>
        </p:txBody>
      </p:sp>
      <p:sp>
        <p:nvSpPr>
          <p:cNvPr id="33796" name="Rectangle 3"/>
          <p:cNvSpPr>
            <a:spLocks noGrp="1" noChangeArrowheads="1"/>
          </p:cNvSpPr>
          <p:nvPr>
            <p:ph type="body" sz="quarter" idx="13"/>
          </p:nvPr>
        </p:nvSpPr>
        <p:spPr/>
        <p:txBody>
          <a:bodyPr/>
          <a:lstStyle/>
          <a:p>
            <a:pPr>
              <a:lnSpc>
                <a:spcPct val="90000"/>
              </a:lnSpc>
            </a:pPr>
            <a:r>
              <a:rPr lang="en-US" sz="2400" smtClean="0">
                <a:latin typeface="Calibri" pitchFamily="-65" charset="0"/>
                <a:cs typeface="Calibri" pitchFamily="-65" charset="0"/>
              </a:rPr>
              <a:t>Political Environment</a:t>
            </a:r>
          </a:p>
          <a:p>
            <a:pPr>
              <a:lnSpc>
                <a:spcPct val="90000"/>
              </a:lnSpc>
            </a:pPr>
            <a:endParaRPr lang="en-US" sz="2400"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The Company’s Macroenvironment</a:t>
            </a:r>
          </a:p>
        </p:txBody>
      </p:sp>
      <p:sp>
        <p:nvSpPr>
          <p:cNvPr id="34819" name="Content Placeholder 3"/>
          <p:cNvSpPr>
            <a:spLocks noGrp="1"/>
          </p:cNvSpPr>
          <p:nvPr>
            <p:ph idx="1"/>
          </p:nvPr>
        </p:nvSpPr>
        <p:spPr>
          <a:xfrm>
            <a:off x="3124200" y="1981200"/>
            <a:ext cx="5562600" cy="4114800"/>
          </a:xfrm>
        </p:spPr>
        <p:txBody>
          <a:bodyPr/>
          <a:lstStyle/>
          <a:p>
            <a:r>
              <a:rPr lang="en-US" sz="3000" smtClean="0">
                <a:latin typeface="Calibri" pitchFamily="-65" charset="0"/>
                <a:cs typeface="Calibri" pitchFamily="-65" charset="0"/>
              </a:rPr>
              <a:t>Legislation regulating business</a:t>
            </a:r>
          </a:p>
          <a:p>
            <a:pPr lvl="1"/>
            <a:r>
              <a:rPr lang="en-US" sz="2600" smtClean="0">
                <a:latin typeface="Calibri" pitchFamily="-65" charset="0"/>
                <a:cs typeface="Calibri" pitchFamily="-65" charset="0"/>
              </a:rPr>
              <a:t>Increased legislation</a:t>
            </a:r>
          </a:p>
          <a:p>
            <a:pPr lvl="1"/>
            <a:r>
              <a:rPr lang="en-US" sz="2600" smtClean="0">
                <a:latin typeface="Calibri" pitchFamily="-65" charset="0"/>
                <a:cs typeface="Calibri" pitchFamily="-65" charset="0"/>
              </a:rPr>
              <a:t>Changing government agency enforcement</a:t>
            </a:r>
          </a:p>
          <a:p>
            <a:r>
              <a:rPr lang="en-US" sz="3000" smtClean="0">
                <a:latin typeface="Calibri" pitchFamily="-65" charset="0"/>
                <a:cs typeface="Calibri" pitchFamily="-65" charset="0"/>
              </a:rPr>
              <a:t>Increased emphasis on ethics</a:t>
            </a:r>
          </a:p>
          <a:p>
            <a:pPr lvl="1"/>
            <a:r>
              <a:rPr lang="en-US" sz="2600" smtClean="0">
                <a:latin typeface="Calibri" pitchFamily="-65" charset="0"/>
                <a:cs typeface="Calibri" pitchFamily="-65" charset="0"/>
              </a:rPr>
              <a:t>Socially responsible behavior</a:t>
            </a:r>
          </a:p>
          <a:p>
            <a:pPr lvl="1"/>
            <a:r>
              <a:rPr lang="en-US" sz="2600" smtClean="0">
                <a:latin typeface="Calibri" pitchFamily="-65" charset="0"/>
                <a:cs typeface="Calibri" pitchFamily="-65" charset="0"/>
              </a:rPr>
              <a:t>Cause-related marketing</a:t>
            </a:r>
          </a:p>
          <a:p>
            <a:endParaRPr lang="en-US" sz="3000" smtClean="0">
              <a:latin typeface="Calibri" pitchFamily="-65" charset="0"/>
              <a:cs typeface="Calibri" pitchFamily="-65" charset="0"/>
            </a:endParaRPr>
          </a:p>
        </p:txBody>
      </p:sp>
      <p:sp>
        <p:nvSpPr>
          <p:cNvPr id="34820" name="Rectangle 3"/>
          <p:cNvSpPr>
            <a:spLocks noGrp="1" noChangeArrowheads="1"/>
          </p:cNvSpPr>
          <p:nvPr>
            <p:ph type="body" sz="quarter" idx="13"/>
          </p:nvPr>
        </p:nvSpPr>
        <p:spPr/>
        <p:txBody>
          <a:bodyPr/>
          <a:lstStyle/>
          <a:p>
            <a:pPr>
              <a:lnSpc>
                <a:spcPct val="90000"/>
              </a:lnSpc>
            </a:pPr>
            <a:r>
              <a:rPr lang="en-US" sz="2400" smtClean="0">
                <a:latin typeface="Calibri" pitchFamily="-65" charset="0"/>
                <a:cs typeface="Calibri" pitchFamily="-65" charset="0"/>
              </a:rPr>
              <a:t>Political Environment</a:t>
            </a:r>
          </a:p>
          <a:p>
            <a:pPr>
              <a:lnSpc>
                <a:spcPct val="90000"/>
              </a:lnSpc>
            </a:pPr>
            <a:endParaRPr lang="en-US" sz="2400" smtClean="0">
              <a:latin typeface="Calibri" pitchFamily="-65" charset="0"/>
              <a:cs typeface="Calibri" pitchFamily="-65" charset="0"/>
            </a:endParaRPr>
          </a:p>
        </p:txBody>
      </p:sp>
      <p:pic>
        <p:nvPicPr>
          <p:cNvPr id="34821" name="Picture 7" descr="ph03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0"/>
            <a:ext cx="2971800" cy="223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35843" name="Content Placeholder 3"/>
          <p:cNvSpPr>
            <a:spLocks noGrp="1"/>
          </p:cNvSpPr>
          <p:nvPr>
            <p:ph idx="1"/>
          </p:nvPr>
        </p:nvSpPr>
        <p:spPr>
          <a:xfrm>
            <a:off x="685800" y="2209800"/>
            <a:ext cx="7772400" cy="4114800"/>
          </a:xfrm>
        </p:spPr>
        <p:txBody>
          <a:bodyPr/>
          <a:lstStyle/>
          <a:p>
            <a:pPr>
              <a:buFontTx/>
              <a:buNone/>
            </a:pPr>
            <a:r>
              <a:rPr lang="en-US" b="1" smtClean="0">
                <a:latin typeface="Calibri" pitchFamily="-65" charset="0"/>
                <a:cs typeface="Calibri" pitchFamily="-65" charset="0"/>
              </a:rPr>
              <a:t>Cultural environment </a:t>
            </a:r>
            <a:r>
              <a:rPr lang="en-US" smtClean="0">
                <a:latin typeface="Calibri" pitchFamily="-65" charset="0"/>
                <a:cs typeface="Calibri" pitchFamily="-65" charset="0"/>
              </a:rPr>
              <a:t>consists of institutions and other forces that affect a society’s basic values, perceptions, and behaviors</a:t>
            </a:r>
          </a:p>
          <a:p>
            <a:endParaRPr lang="en-US" smtClean="0">
              <a:latin typeface="Calibri" pitchFamily="-65" charset="0"/>
              <a:cs typeface="Calibri" pitchFamily="-65" charset="0"/>
            </a:endParaRPr>
          </a:p>
        </p:txBody>
      </p:sp>
      <p:sp>
        <p:nvSpPr>
          <p:cNvPr id="35844" name="Rectangle 3"/>
          <p:cNvSpPr>
            <a:spLocks noGrp="1" noChangeArrowheads="1"/>
          </p:cNvSpPr>
          <p:nvPr>
            <p:ph type="body" sz="quarter" idx="13"/>
          </p:nvPr>
        </p:nvSpPr>
        <p:spPr/>
        <p:txBody>
          <a:bodyPr/>
          <a:lstStyle/>
          <a:p>
            <a:r>
              <a:rPr lang="en-US" smtClean="0">
                <a:latin typeface="Calibri" pitchFamily="-65" charset="0"/>
                <a:cs typeface="Calibri" pitchFamily="-65" charset="0"/>
              </a:rPr>
              <a:t>Cultural Environment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9219" name="Content Placeholder 3"/>
          <p:cNvSpPr>
            <a:spLocks noGrp="1"/>
          </p:cNvSpPr>
          <p:nvPr>
            <p:ph idx="1"/>
          </p:nvPr>
        </p:nvSpPr>
        <p:spPr/>
        <p:txBody>
          <a:bodyPr/>
          <a:lstStyle/>
          <a:p>
            <a:pPr>
              <a:buFontTx/>
              <a:buNone/>
            </a:pPr>
            <a:r>
              <a:rPr lang="en-US" b="1" smtClean="0">
                <a:latin typeface="Calibri" pitchFamily="-65" charset="0"/>
                <a:cs typeface="Calibri" pitchFamily="-65" charset="0"/>
              </a:rPr>
              <a:t>The marketing environment </a:t>
            </a:r>
            <a:r>
              <a:rPr lang="en-US" smtClean="0">
                <a:latin typeface="Calibri" pitchFamily="-65" charset="0"/>
                <a:cs typeface="Calibri" pitchFamily="-65" charset="0"/>
              </a:rPr>
              <a:t>includes the actors and forces outside marketing that affect marketing management’s ability to build and maintain successful relationships with customers</a:t>
            </a:r>
          </a:p>
          <a:p>
            <a:endParaRPr lang="en-US"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mtClean="0"/>
              <a:t>The Company’s Macroenvironment</a:t>
            </a:r>
          </a:p>
        </p:txBody>
      </p:sp>
      <p:sp>
        <p:nvSpPr>
          <p:cNvPr id="36867" name="Content Placeholder 3"/>
          <p:cNvSpPr>
            <a:spLocks noGrp="1"/>
          </p:cNvSpPr>
          <p:nvPr>
            <p:ph idx="1"/>
          </p:nvPr>
        </p:nvSpPr>
        <p:spPr>
          <a:xfrm>
            <a:off x="685800" y="2362200"/>
            <a:ext cx="7772400" cy="4114800"/>
          </a:xfrm>
        </p:spPr>
        <p:txBody>
          <a:bodyPr/>
          <a:lstStyle/>
          <a:p>
            <a:pPr>
              <a:buFontTx/>
              <a:buNone/>
            </a:pPr>
            <a:r>
              <a:rPr lang="en-US" sz="3000" b="1" smtClean="0">
                <a:latin typeface="Calibri" pitchFamily="-65" charset="0"/>
                <a:cs typeface="Calibri" pitchFamily="-65" charset="0"/>
              </a:rPr>
              <a:t>Core beliefs and values </a:t>
            </a:r>
            <a:r>
              <a:rPr lang="en-US" sz="3000" smtClean="0">
                <a:latin typeface="Calibri" pitchFamily="-65" charset="0"/>
                <a:cs typeface="Calibri" pitchFamily="-65" charset="0"/>
              </a:rPr>
              <a:t>are persistent and are passed on from parents to children and are reinforced by schools, churches, businesses, and government</a:t>
            </a:r>
          </a:p>
          <a:p>
            <a:pPr>
              <a:buFontTx/>
              <a:buNone/>
            </a:pPr>
            <a:r>
              <a:rPr lang="en-US" sz="3000" b="1" smtClean="0">
                <a:latin typeface="Calibri" pitchFamily="-65" charset="0"/>
                <a:cs typeface="Calibri" pitchFamily="-65" charset="0"/>
              </a:rPr>
              <a:t>Secondary beliefs and values </a:t>
            </a:r>
            <a:r>
              <a:rPr lang="en-US" sz="3000" smtClean="0">
                <a:latin typeface="Calibri" pitchFamily="-65" charset="0"/>
                <a:cs typeface="Calibri" pitchFamily="-65" charset="0"/>
              </a:rPr>
              <a:t>are more open to change and include people’s views of themselves, others, organization, society, nature, and the universe</a:t>
            </a:r>
          </a:p>
          <a:p>
            <a:endParaRPr lang="en-US" sz="3000" smtClean="0">
              <a:latin typeface="Calibri" pitchFamily="-65" charset="0"/>
              <a:cs typeface="Calibri" pitchFamily="-65" charset="0"/>
            </a:endParaRPr>
          </a:p>
          <a:p>
            <a:endParaRPr lang="en-US" sz="3000" smtClean="0">
              <a:latin typeface="Calibri" pitchFamily="-65" charset="0"/>
              <a:cs typeface="Calibri" pitchFamily="-65" charset="0"/>
            </a:endParaRPr>
          </a:p>
        </p:txBody>
      </p:sp>
      <p:sp>
        <p:nvSpPr>
          <p:cNvPr id="36868" name="Rectangle 3"/>
          <p:cNvSpPr>
            <a:spLocks noGrp="1" noChangeArrowheads="1"/>
          </p:cNvSpPr>
          <p:nvPr>
            <p:ph type="body" sz="quarter" idx="13"/>
          </p:nvPr>
        </p:nvSpPr>
        <p:spPr>
          <a:xfrm>
            <a:off x="914400" y="1219200"/>
            <a:ext cx="7162800" cy="381000"/>
          </a:xfrm>
        </p:spPr>
        <p:txBody>
          <a:bodyPr/>
          <a:lstStyle/>
          <a:p>
            <a:pPr>
              <a:spcBef>
                <a:spcPct val="0"/>
              </a:spcBef>
            </a:pPr>
            <a:r>
              <a:rPr lang="en-US" smtClean="0">
                <a:latin typeface="Calibri" pitchFamily="-65" charset="0"/>
                <a:cs typeface="Calibri" pitchFamily="-65" charset="0"/>
              </a:rPr>
              <a:t>Cultural Environment</a:t>
            </a:r>
          </a:p>
          <a:p>
            <a:pPr>
              <a:spcBef>
                <a:spcPct val="0"/>
              </a:spcBef>
            </a:pPr>
            <a:r>
              <a:rPr lang="en-US" smtClean="0">
                <a:latin typeface="Calibri" pitchFamily="-65" charset="0"/>
                <a:cs typeface="Calibri" pitchFamily="-65" charset="0"/>
              </a:rPr>
              <a:t>Persistence of Cultural Values</a:t>
            </a:r>
          </a:p>
          <a:p>
            <a:endParaRPr lang="en-US"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mtClean="0"/>
              <a:t/>
            </a:r>
            <a:br>
              <a:rPr lang="en-US" smtClean="0"/>
            </a:br>
            <a:r>
              <a:rPr lang="en-US" smtClean="0"/>
              <a:t>The Company’s Macroenvironment</a:t>
            </a:r>
          </a:p>
        </p:txBody>
      </p:sp>
      <p:sp>
        <p:nvSpPr>
          <p:cNvPr id="37891" name="Content Placeholder 3"/>
          <p:cNvSpPr>
            <a:spLocks noGrp="1"/>
          </p:cNvSpPr>
          <p:nvPr>
            <p:ph idx="1"/>
          </p:nvPr>
        </p:nvSpPr>
        <p:spPr>
          <a:xfrm>
            <a:off x="381000" y="2209800"/>
            <a:ext cx="5410200" cy="4114800"/>
          </a:xfrm>
        </p:spPr>
        <p:txBody>
          <a:bodyPr/>
          <a:lstStyle/>
          <a:p>
            <a:pPr>
              <a:lnSpc>
                <a:spcPct val="90000"/>
              </a:lnSpc>
            </a:pPr>
            <a:endParaRPr lang="en-US" sz="3000" smtClean="0">
              <a:latin typeface="Calibri" pitchFamily="-65" charset="0"/>
              <a:cs typeface="Calibri" pitchFamily="-65" charset="0"/>
            </a:endParaRPr>
          </a:p>
          <a:p>
            <a:pPr>
              <a:lnSpc>
                <a:spcPct val="90000"/>
              </a:lnSpc>
            </a:pPr>
            <a:r>
              <a:rPr lang="en-US" sz="3000" smtClean="0">
                <a:latin typeface="Calibri" pitchFamily="-65" charset="0"/>
                <a:cs typeface="Calibri" pitchFamily="-65" charset="0"/>
              </a:rPr>
              <a:t>People’s view of themselves</a:t>
            </a:r>
          </a:p>
          <a:p>
            <a:pPr lvl="1">
              <a:lnSpc>
                <a:spcPct val="90000"/>
              </a:lnSpc>
            </a:pPr>
            <a:r>
              <a:rPr lang="en-US" sz="2600" smtClean="0">
                <a:latin typeface="Calibri" pitchFamily="-65" charset="0"/>
                <a:cs typeface="Calibri" pitchFamily="-65" charset="0"/>
              </a:rPr>
              <a:t>Yankelovich Monitor’s consumer segments:</a:t>
            </a:r>
          </a:p>
          <a:p>
            <a:pPr lvl="2">
              <a:lnSpc>
                <a:spcPct val="90000"/>
              </a:lnSpc>
            </a:pPr>
            <a:r>
              <a:rPr lang="en-US" sz="2200" smtClean="0">
                <a:latin typeface="Calibri" pitchFamily="-65" charset="0"/>
                <a:cs typeface="Calibri" pitchFamily="-65" charset="0"/>
              </a:rPr>
              <a:t>Do-it-yourselfers—recent movers</a:t>
            </a:r>
          </a:p>
          <a:p>
            <a:pPr lvl="2">
              <a:lnSpc>
                <a:spcPct val="90000"/>
              </a:lnSpc>
            </a:pPr>
            <a:r>
              <a:rPr lang="en-US" sz="2200" smtClean="0">
                <a:latin typeface="Calibri" pitchFamily="-65" charset="0"/>
                <a:cs typeface="Calibri" pitchFamily="-65" charset="0"/>
              </a:rPr>
              <a:t>Adventurers</a:t>
            </a:r>
          </a:p>
          <a:p>
            <a:pPr>
              <a:lnSpc>
                <a:spcPct val="90000"/>
              </a:lnSpc>
            </a:pPr>
            <a:r>
              <a:rPr lang="en-US" sz="3000" smtClean="0">
                <a:latin typeface="Calibri" pitchFamily="-65" charset="0"/>
                <a:cs typeface="Calibri" pitchFamily="-65" charset="0"/>
              </a:rPr>
              <a:t>People’s view of others</a:t>
            </a:r>
          </a:p>
          <a:p>
            <a:pPr lvl="1">
              <a:lnSpc>
                <a:spcPct val="90000"/>
              </a:lnSpc>
            </a:pPr>
            <a:r>
              <a:rPr lang="en-US" sz="2600" smtClean="0">
                <a:latin typeface="Calibri" pitchFamily="-65" charset="0"/>
                <a:cs typeface="Calibri" pitchFamily="-65" charset="0"/>
              </a:rPr>
              <a:t>More “cocooning”</a:t>
            </a:r>
          </a:p>
          <a:p>
            <a:pPr>
              <a:lnSpc>
                <a:spcPct val="90000"/>
              </a:lnSpc>
            </a:pPr>
            <a:endParaRPr lang="en-US" sz="3000" smtClean="0">
              <a:latin typeface="Calibri" pitchFamily="-65" charset="0"/>
              <a:cs typeface="Calibri" pitchFamily="-65" charset="0"/>
            </a:endParaRPr>
          </a:p>
        </p:txBody>
      </p:sp>
      <p:sp>
        <p:nvSpPr>
          <p:cNvPr id="37892" name="Rectangle 3"/>
          <p:cNvSpPr>
            <a:spLocks noGrp="1" noChangeArrowheads="1"/>
          </p:cNvSpPr>
          <p:nvPr>
            <p:ph type="body" sz="quarter" idx="13"/>
          </p:nvPr>
        </p:nvSpPr>
        <p:spPr/>
        <p:txBody>
          <a:bodyPr/>
          <a:lstStyle/>
          <a:p>
            <a:pPr>
              <a:spcBef>
                <a:spcPct val="0"/>
              </a:spcBef>
            </a:pPr>
            <a:r>
              <a:rPr lang="en-US" smtClean="0">
                <a:latin typeface="Calibri" pitchFamily="-65" charset="0"/>
                <a:cs typeface="Calibri" pitchFamily="-65" charset="0"/>
              </a:rPr>
              <a:t>Cultural Environment</a:t>
            </a:r>
          </a:p>
          <a:p>
            <a:pPr>
              <a:spcBef>
                <a:spcPct val="0"/>
              </a:spcBef>
            </a:pPr>
            <a:r>
              <a:rPr lang="en-US" smtClean="0">
                <a:latin typeface="Calibri" pitchFamily="-65" charset="0"/>
                <a:cs typeface="Calibri" pitchFamily="-65" charset="0"/>
              </a:rPr>
              <a:t>Shifts in Secondary Cultural Values</a:t>
            </a:r>
          </a:p>
        </p:txBody>
      </p:sp>
      <p:pic>
        <p:nvPicPr>
          <p:cNvPr id="37893" name="Picture 7" descr="ph03_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438400"/>
            <a:ext cx="26733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smtClean="0"/>
              <a:t>The Company’s Macroenvironment</a:t>
            </a:r>
          </a:p>
        </p:txBody>
      </p:sp>
      <p:sp>
        <p:nvSpPr>
          <p:cNvPr id="38915" name="Content Placeholder 3"/>
          <p:cNvSpPr>
            <a:spLocks noGrp="1"/>
          </p:cNvSpPr>
          <p:nvPr>
            <p:ph idx="1"/>
          </p:nvPr>
        </p:nvSpPr>
        <p:spPr>
          <a:xfrm>
            <a:off x="685800" y="2362200"/>
            <a:ext cx="7772400" cy="4114800"/>
          </a:xfrm>
        </p:spPr>
        <p:txBody>
          <a:bodyPr/>
          <a:lstStyle/>
          <a:p>
            <a:r>
              <a:rPr lang="en-US" smtClean="0">
                <a:latin typeface="Calibri" pitchFamily="-65" charset="0"/>
                <a:cs typeface="Calibri" pitchFamily="-65" charset="0"/>
              </a:rPr>
              <a:t>People’s view of organizations</a:t>
            </a:r>
          </a:p>
          <a:p>
            <a:r>
              <a:rPr lang="en-US" smtClean="0">
                <a:latin typeface="Calibri" pitchFamily="-65" charset="0"/>
                <a:cs typeface="Calibri" pitchFamily="-65" charset="0"/>
              </a:rPr>
              <a:t>People’s view of society</a:t>
            </a:r>
          </a:p>
          <a:p>
            <a:pPr lvl="1"/>
            <a:r>
              <a:rPr lang="en-US" smtClean="0">
                <a:latin typeface="Calibri" pitchFamily="-65" charset="0"/>
                <a:cs typeface="Calibri" pitchFamily="-65" charset="0"/>
              </a:rPr>
              <a:t>Patriots defend it</a:t>
            </a:r>
          </a:p>
          <a:p>
            <a:pPr lvl="1"/>
            <a:r>
              <a:rPr lang="en-US" smtClean="0">
                <a:latin typeface="Calibri" pitchFamily="-65" charset="0"/>
                <a:cs typeface="Calibri" pitchFamily="-65" charset="0"/>
              </a:rPr>
              <a:t>Reformers want to change it</a:t>
            </a:r>
          </a:p>
          <a:p>
            <a:pPr lvl="1"/>
            <a:r>
              <a:rPr lang="en-US" smtClean="0">
                <a:latin typeface="Calibri" pitchFamily="-65" charset="0"/>
                <a:cs typeface="Calibri" pitchFamily="-65" charset="0"/>
              </a:rPr>
              <a:t>Malcontents want to leave it</a:t>
            </a:r>
          </a:p>
          <a:p>
            <a:endParaRPr lang="en-US" smtClean="0">
              <a:latin typeface="Calibri" pitchFamily="-65" charset="0"/>
              <a:cs typeface="Calibri" pitchFamily="-65" charset="0"/>
            </a:endParaRPr>
          </a:p>
        </p:txBody>
      </p:sp>
      <p:sp>
        <p:nvSpPr>
          <p:cNvPr id="38916" name="Rectangle 3"/>
          <p:cNvSpPr>
            <a:spLocks noGrp="1" noChangeArrowheads="1"/>
          </p:cNvSpPr>
          <p:nvPr>
            <p:ph type="body" sz="quarter" idx="13"/>
          </p:nvPr>
        </p:nvSpPr>
        <p:spPr>
          <a:xfrm>
            <a:off x="914400" y="1295400"/>
            <a:ext cx="7162800" cy="381000"/>
          </a:xfrm>
        </p:spPr>
        <p:txBody>
          <a:bodyPr/>
          <a:lstStyle/>
          <a:p>
            <a:pPr>
              <a:spcBef>
                <a:spcPct val="0"/>
              </a:spcBef>
            </a:pPr>
            <a:r>
              <a:rPr lang="en-US" smtClean="0">
                <a:latin typeface="Calibri" pitchFamily="-65" charset="0"/>
                <a:cs typeface="Calibri" pitchFamily="-65" charset="0"/>
              </a:rPr>
              <a:t>Cultural Environment</a:t>
            </a:r>
          </a:p>
          <a:p>
            <a:pPr>
              <a:spcBef>
                <a:spcPct val="0"/>
              </a:spcBef>
            </a:pPr>
            <a:r>
              <a:rPr lang="en-US" smtClean="0">
                <a:latin typeface="Calibri" pitchFamily="-65" charset="0"/>
                <a:cs typeface="Calibri" pitchFamily="-65" charset="0"/>
              </a:rPr>
              <a:t>Shifts in Secondary Cultural Values</a:t>
            </a:r>
          </a:p>
          <a:p>
            <a:endParaRPr lang="en-US"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The Company’s Macroenvironment</a:t>
            </a:r>
          </a:p>
        </p:txBody>
      </p:sp>
      <p:sp>
        <p:nvSpPr>
          <p:cNvPr id="39939" name="Rectangle 3"/>
          <p:cNvSpPr>
            <a:spLocks noGrp="1" noChangeArrowheads="1"/>
          </p:cNvSpPr>
          <p:nvPr>
            <p:ph type="body" sz="quarter" idx="13"/>
          </p:nvPr>
        </p:nvSpPr>
        <p:spPr/>
        <p:txBody>
          <a:bodyPr/>
          <a:lstStyle/>
          <a:p>
            <a:pPr>
              <a:spcBef>
                <a:spcPct val="0"/>
              </a:spcBef>
            </a:pPr>
            <a:r>
              <a:rPr lang="en-US" smtClean="0">
                <a:latin typeface="Calibri" pitchFamily="-65" charset="0"/>
                <a:cs typeface="Calibri" pitchFamily="-65" charset="0"/>
              </a:rPr>
              <a:t>Cultural Environment</a:t>
            </a:r>
          </a:p>
          <a:p>
            <a:pPr>
              <a:spcBef>
                <a:spcPct val="0"/>
              </a:spcBef>
            </a:pPr>
            <a:r>
              <a:rPr lang="en-US" smtClean="0">
                <a:latin typeface="Calibri" pitchFamily="-65" charset="0"/>
                <a:cs typeface="Calibri" pitchFamily="-65" charset="0"/>
              </a:rPr>
              <a:t>Shifts in Secondary Cultural Values</a:t>
            </a:r>
          </a:p>
          <a:p>
            <a:pPr>
              <a:spcBef>
                <a:spcPct val="0"/>
              </a:spcBef>
            </a:pPr>
            <a:endParaRPr lang="en-US" smtClean="0">
              <a:latin typeface="Calibri" pitchFamily="-65" charset="0"/>
              <a:cs typeface="Calibri" pitchFamily="-65" charset="0"/>
            </a:endParaRPr>
          </a:p>
        </p:txBody>
      </p:sp>
      <p:sp>
        <p:nvSpPr>
          <p:cNvPr id="39940" name="Content Placeholder 4"/>
          <p:cNvSpPr>
            <a:spLocks noGrp="1"/>
          </p:cNvSpPr>
          <p:nvPr>
            <p:ph sz="half" idx="4294967295"/>
          </p:nvPr>
        </p:nvSpPr>
        <p:spPr>
          <a:xfrm>
            <a:off x="3200400" y="2971800"/>
            <a:ext cx="5943600" cy="3154363"/>
          </a:xfrm>
        </p:spPr>
        <p:txBody>
          <a:bodyPr/>
          <a:lstStyle/>
          <a:p>
            <a:pPr marL="533400" indent="-533400"/>
            <a:r>
              <a:rPr lang="en-US" sz="2800" smtClean="0">
                <a:latin typeface="Calibri" pitchFamily="-65" charset="0"/>
                <a:cs typeface="Calibri" pitchFamily="-65" charset="0"/>
              </a:rPr>
              <a:t>People’s view of nature</a:t>
            </a:r>
          </a:p>
          <a:p>
            <a:pPr marL="914400" lvl="1" indent="-457200"/>
            <a:r>
              <a:rPr lang="en-US" sz="2400" smtClean="0">
                <a:latin typeface="Calibri" pitchFamily="-65" charset="0"/>
                <a:cs typeface="Calibri" pitchFamily="-65" charset="0"/>
              </a:rPr>
              <a:t>Some feel ruled by it</a:t>
            </a:r>
          </a:p>
          <a:p>
            <a:pPr marL="914400" lvl="1" indent="-457200"/>
            <a:r>
              <a:rPr lang="en-US" sz="2400" smtClean="0">
                <a:latin typeface="Calibri" pitchFamily="-65" charset="0"/>
                <a:cs typeface="Calibri" pitchFamily="-65" charset="0"/>
              </a:rPr>
              <a:t>Some feel in harmony with it</a:t>
            </a:r>
          </a:p>
          <a:p>
            <a:pPr marL="914400" lvl="1" indent="-457200"/>
            <a:r>
              <a:rPr lang="en-US" sz="2400" smtClean="0">
                <a:latin typeface="Calibri" pitchFamily="-65" charset="0"/>
                <a:cs typeface="Calibri" pitchFamily="-65" charset="0"/>
              </a:rPr>
              <a:t>Some seek to master it</a:t>
            </a:r>
          </a:p>
          <a:p>
            <a:pPr marL="533400" indent="-533400"/>
            <a:r>
              <a:rPr lang="en-US" sz="2800" smtClean="0">
                <a:latin typeface="Calibri" pitchFamily="-65" charset="0"/>
                <a:cs typeface="Calibri" pitchFamily="-65" charset="0"/>
              </a:rPr>
              <a:t>People’s view of the universe</a:t>
            </a:r>
          </a:p>
          <a:p>
            <a:pPr marL="914400" lvl="1" indent="-457200"/>
            <a:r>
              <a:rPr lang="en-US" sz="2400" smtClean="0">
                <a:latin typeface="Calibri" pitchFamily="-65" charset="0"/>
                <a:cs typeface="Calibri" pitchFamily="-65" charset="0"/>
              </a:rPr>
              <a:t>Renewed interest in spirituality</a:t>
            </a:r>
          </a:p>
        </p:txBody>
      </p:sp>
      <p:pic>
        <p:nvPicPr>
          <p:cNvPr id="39941" name="Picture 7" descr="ph03_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29114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mtClean="0"/>
              <a:t>Responding to the Marketing </a:t>
            </a:r>
            <a:br>
              <a:rPr lang="en-US" smtClean="0"/>
            </a:br>
            <a:r>
              <a:rPr lang="en-US" smtClean="0"/>
              <a:t>Environment</a:t>
            </a:r>
          </a:p>
        </p:txBody>
      </p:sp>
      <p:graphicFrame>
        <p:nvGraphicFramePr>
          <p:cNvPr id="8" name="Content Placeholder 7"/>
          <p:cNvGraphicFramePr>
            <a:graphicFrameLocks noGrp="1"/>
          </p:cNvGraphicFramePr>
          <p:nvPr>
            <p:ph idx="1"/>
          </p:nvPr>
        </p:nvGraphicFramePr>
        <p:xfrm>
          <a:off x="304800" y="20574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964" name="Rectangle 3"/>
          <p:cNvSpPr>
            <a:spLocks noGrp="1" noChangeArrowheads="1"/>
          </p:cNvSpPr>
          <p:nvPr>
            <p:ph type="body" sz="quarter" idx="13"/>
          </p:nvPr>
        </p:nvSpPr>
        <p:spPr/>
        <p:txBody>
          <a:bodyPr/>
          <a:lstStyle/>
          <a:p>
            <a:r>
              <a:rPr lang="en-US" smtClean="0">
                <a:latin typeface="Calibri" pitchFamily="-65" charset="0"/>
                <a:cs typeface="Calibri" pitchFamily="-65" charset="0"/>
              </a:rPr>
              <a:t>Views on Responding</a:t>
            </a:r>
          </a:p>
          <a:p>
            <a:endParaRPr lang="en-US"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
            </a:r>
            <a:br>
              <a:rPr lang="en-US" smtClean="0"/>
            </a:br>
            <a:r>
              <a:rPr lang="en-US" smtClean="0"/>
              <a:t>The Marketing Environment</a:t>
            </a:r>
          </a:p>
        </p:txBody>
      </p:sp>
      <p:sp>
        <p:nvSpPr>
          <p:cNvPr id="10243" name="Content Placeholder 3"/>
          <p:cNvSpPr>
            <a:spLocks noGrp="1"/>
          </p:cNvSpPr>
          <p:nvPr>
            <p:ph idx="1"/>
          </p:nvPr>
        </p:nvSpPr>
        <p:spPr/>
        <p:txBody>
          <a:bodyPr/>
          <a:lstStyle/>
          <a:p>
            <a:pPr>
              <a:buFontTx/>
              <a:buNone/>
            </a:pPr>
            <a:r>
              <a:rPr lang="en-US" b="1" smtClean="0">
                <a:latin typeface="Calibri" pitchFamily="-65" charset="0"/>
                <a:cs typeface="Calibri" pitchFamily="-65" charset="0"/>
              </a:rPr>
              <a:t>Microenvironment </a:t>
            </a:r>
            <a:r>
              <a:rPr lang="en-US" smtClean="0">
                <a:latin typeface="Calibri" pitchFamily="-65" charset="0"/>
                <a:cs typeface="Calibri" pitchFamily="-65" charset="0"/>
              </a:rPr>
              <a:t>consists of the actors close to the company that affect its ability to serve its customers, the company, suppliers, marketing intermediaries, customer markets, competitors, and publics</a:t>
            </a:r>
          </a:p>
          <a:p>
            <a:endParaRPr lang="en-US"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1267" name="Text Placeholder 4"/>
          <p:cNvSpPr>
            <a:spLocks noGrp="1"/>
          </p:cNvSpPr>
          <p:nvPr>
            <p:ph type="body" sz="quarter" idx="13"/>
          </p:nvPr>
        </p:nvSpPr>
        <p:spPr/>
        <p:txBody>
          <a:bodyPr/>
          <a:lstStyle/>
          <a:p>
            <a:r>
              <a:rPr lang="en-US" smtClean="0">
                <a:latin typeface="Calibri" pitchFamily="-65" charset="0"/>
                <a:cs typeface="Calibri" pitchFamily="-65" charset="0"/>
              </a:rPr>
              <a:t>Actors in the Microenvironment</a:t>
            </a:r>
          </a:p>
          <a:p>
            <a:endParaRPr lang="en-US" smtClean="0">
              <a:latin typeface="Calibri" pitchFamily="-65" charset="0"/>
              <a:cs typeface="Calibri" pitchFamily="-65" charset="0"/>
            </a:endParaRPr>
          </a:p>
        </p:txBody>
      </p:sp>
      <p:pic>
        <p:nvPicPr>
          <p:cNvPr id="11268" name="Picture 4" descr="fig03_01w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425" y="2057400"/>
            <a:ext cx="79787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2291" name="Content Placeholder 3"/>
          <p:cNvSpPr>
            <a:spLocks noGrp="1"/>
          </p:cNvSpPr>
          <p:nvPr>
            <p:ph idx="1"/>
          </p:nvPr>
        </p:nvSpPr>
        <p:spPr/>
        <p:txBody>
          <a:bodyPr/>
          <a:lstStyle/>
          <a:p>
            <a:r>
              <a:rPr lang="en-US" smtClean="0">
                <a:latin typeface="Calibri" pitchFamily="-65" charset="0"/>
                <a:cs typeface="Calibri" pitchFamily="-65" charset="0"/>
              </a:rPr>
              <a:t>Top management</a:t>
            </a:r>
          </a:p>
          <a:p>
            <a:r>
              <a:rPr lang="en-US" smtClean="0">
                <a:latin typeface="Calibri" pitchFamily="-65" charset="0"/>
                <a:cs typeface="Calibri" pitchFamily="-65" charset="0"/>
              </a:rPr>
              <a:t>Finance</a:t>
            </a:r>
          </a:p>
          <a:p>
            <a:r>
              <a:rPr lang="en-US" smtClean="0">
                <a:latin typeface="Calibri" pitchFamily="-65" charset="0"/>
                <a:cs typeface="Calibri" pitchFamily="-65" charset="0"/>
              </a:rPr>
              <a:t>R&amp;D</a:t>
            </a:r>
          </a:p>
          <a:p>
            <a:r>
              <a:rPr lang="en-US" smtClean="0">
                <a:latin typeface="Calibri" pitchFamily="-65" charset="0"/>
                <a:cs typeface="Calibri" pitchFamily="-65" charset="0"/>
              </a:rPr>
              <a:t>Purchasing</a:t>
            </a:r>
          </a:p>
          <a:p>
            <a:r>
              <a:rPr lang="en-US" smtClean="0">
                <a:latin typeface="Calibri" pitchFamily="-65" charset="0"/>
                <a:cs typeface="Calibri" pitchFamily="-65" charset="0"/>
              </a:rPr>
              <a:t>Operations</a:t>
            </a:r>
          </a:p>
          <a:p>
            <a:r>
              <a:rPr lang="en-US" smtClean="0">
                <a:latin typeface="Calibri" pitchFamily="-65" charset="0"/>
                <a:cs typeface="Calibri" pitchFamily="-65" charset="0"/>
              </a:rPr>
              <a:t>Accounting</a:t>
            </a:r>
          </a:p>
          <a:p>
            <a:endParaRPr lang="en-US" smtClean="0">
              <a:latin typeface="Calibri" pitchFamily="-65" charset="0"/>
              <a:cs typeface="Calibri" pitchFamily="-65" charset="0"/>
            </a:endParaRPr>
          </a:p>
        </p:txBody>
      </p:sp>
      <p:sp>
        <p:nvSpPr>
          <p:cNvPr id="12292" name="Rectangle 3"/>
          <p:cNvSpPr>
            <a:spLocks noGrp="1" noChangeArrowheads="1"/>
          </p:cNvSpPr>
          <p:nvPr>
            <p:ph type="body" sz="quarter" idx="13"/>
          </p:nvPr>
        </p:nvSpPr>
        <p:spPr/>
        <p:txBody>
          <a:bodyPr/>
          <a:lstStyle/>
          <a:p>
            <a:r>
              <a:rPr lang="en-US" smtClean="0">
                <a:latin typeface="Calibri" pitchFamily="-65" charset="0"/>
                <a:cs typeface="Calibri" pitchFamily="-65" charset="0"/>
              </a:rPr>
              <a:t>The Company</a:t>
            </a:r>
          </a:p>
          <a:p>
            <a:endParaRPr lang="en-US" smtClean="0">
              <a:latin typeface="Calibri" pitchFamily="-65" charset="0"/>
              <a:cs typeface="Calibri" pitchFamily="-65" charset="0"/>
            </a:endParaRPr>
          </a:p>
        </p:txBody>
      </p:sp>
      <p:pic>
        <p:nvPicPr>
          <p:cNvPr id="12293" name="Picture 7" descr="ph03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981200"/>
            <a:ext cx="34988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3315" name="Content Placeholder 3"/>
          <p:cNvSpPr>
            <a:spLocks noGrp="1"/>
          </p:cNvSpPr>
          <p:nvPr>
            <p:ph idx="1"/>
          </p:nvPr>
        </p:nvSpPr>
        <p:spPr/>
        <p:txBody>
          <a:bodyPr/>
          <a:lstStyle/>
          <a:p>
            <a:r>
              <a:rPr lang="en-US" smtClean="0">
                <a:latin typeface="Calibri" pitchFamily="-65" charset="0"/>
                <a:cs typeface="Calibri" pitchFamily="-65" charset="0"/>
              </a:rPr>
              <a:t>Provide the resources to produce goods and services</a:t>
            </a:r>
          </a:p>
          <a:p>
            <a:r>
              <a:rPr lang="en-US" smtClean="0">
                <a:latin typeface="Calibri" pitchFamily="-65" charset="0"/>
                <a:cs typeface="Calibri" pitchFamily="-65" charset="0"/>
              </a:rPr>
              <a:t>Treated as partners to provide customer value</a:t>
            </a:r>
          </a:p>
          <a:p>
            <a:endParaRPr lang="en-US" smtClean="0">
              <a:latin typeface="Calibri" pitchFamily="-65" charset="0"/>
              <a:cs typeface="Calibri" pitchFamily="-65" charset="0"/>
            </a:endParaRPr>
          </a:p>
        </p:txBody>
      </p:sp>
      <p:sp>
        <p:nvSpPr>
          <p:cNvPr id="13316" name="Rectangle 3"/>
          <p:cNvSpPr>
            <a:spLocks noGrp="1" noChangeArrowheads="1"/>
          </p:cNvSpPr>
          <p:nvPr>
            <p:ph type="body" sz="quarter" idx="13"/>
          </p:nvPr>
        </p:nvSpPr>
        <p:spPr/>
        <p:txBody>
          <a:bodyPr/>
          <a:lstStyle/>
          <a:p>
            <a:r>
              <a:rPr lang="en-US" smtClean="0">
                <a:latin typeface="Calibri" pitchFamily="-65" charset="0"/>
                <a:cs typeface="Calibri" pitchFamily="-65" charset="0"/>
              </a:rPr>
              <a:t>Suppliers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sp>
        <p:nvSpPr>
          <p:cNvPr id="14339" name="Content Placeholder 5"/>
          <p:cNvSpPr>
            <a:spLocks noGrp="1"/>
          </p:cNvSpPr>
          <p:nvPr>
            <p:ph idx="1"/>
          </p:nvPr>
        </p:nvSpPr>
        <p:spPr>
          <a:xfrm>
            <a:off x="685800" y="2286000"/>
            <a:ext cx="3886200" cy="4114800"/>
          </a:xfrm>
        </p:spPr>
        <p:txBody>
          <a:bodyPr/>
          <a:lstStyle/>
          <a:p>
            <a:pPr>
              <a:buFontTx/>
              <a:buNone/>
            </a:pPr>
            <a:r>
              <a:rPr lang="en-US" smtClean="0">
                <a:latin typeface="Calibri" pitchFamily="-65" charset="0"/>
                <a:cs typeface="Calibri" pitchFamily="-65" charset="0"/>
              </a:rPr>
              <a:t>Help the company to promote, sell and distribute its </a:t>
            </a:r>
          </a:p>
          <a:p>
            <a:pPr>
              <a:buFontTx/>
              <a:buNone/>
            </a:pPr>
            <a:r>
              <a:rPr lang="en-US" smtClean="0">
                <a:latin typeface="Calibri" pitchFamily="-65" charset="0"/>
                <a:cs typeface="Calibri" pitchFamily="-65" charset="0"/>
              </a:rPr>
              <a:t> products to final buyers</a:t>
            </a:r>
          </a:p>
        </p:txBody>
      </p:sp>
      <p:sp>
        <p:nvSpPr>
          <p:cNvPr id="14340" name="Content Placeholder 9"/>
          <p:cNvSpPr>
            <a:spLocks noGrp="1"/>
          </p:cNvSpPr>
          <p:nvPr>
            <p:ph type="body" sz="quarter" idx="13"/>
          </p:nvPr>
        </p:nvSpPr>
        <p:spPr/>
        <p:txBody>
          <a:bodyPr/>
          <a:lstStyle/>
          <a:p>
            <a:r>
              <a:rPr lang="en-US" smtClean="0">
                <a:latin typeface="Calibri" pitchFamily="-65" charset="0"/>
                <a:cs typeface="Calibri" pitchFamily="-65" charset="0"/>
              </a:rPr>
              <a:t>Marketing Intermediaries</a:t>
            </a:r>
          </a:p>
          <a:p>
            <a:endParaRPr lang="en-US" smtClean="0">
              <a:latin typeface="Calibri" pitchFamily="-65" charset="0"/>
              <a:cs typeface="Calibri" pitchFamily="-65" charset="0"/>
            </a:endParaRPr>
          </a:p>
        </p:txBody>
      </p:sp>
      <p:pic>
        <p:nvPicPr>
          <p:cNvPr id="14341" name="Picture 6" descr="ph03_0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33600"/>
            <a:ext cx="27368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smtClean="0"/>
              <a:t/>
            </a:r>
            <a:br>
              <a:rPr lang="en-US" smtClean="0"/>
            </a:br>
            <a:r>
              <a:rPr lang="en-US" smtClean="0"/>
              <a:t>The Company’s Microenvironment</a:t>
            </a:r>
          </a:p>
        </p:txBody>
      </p:sp>
      <p:graphicFrame>
        <p:nvGraphicFramePr>
          <p:cNvPr id="8" name="Content Placeholder 7"/>
          <p:cNvGraphicFramePr>
            <a:graphicFrameLocks noGrp="1"/>
          </p:cNvGraphicFramePr>
          <p:nvPr>
            <p:ph idx="1"/>
          </p:nvPr>
        </p:nvGraphicFramePr>
        <p:xfrm>
          <a:off x="762000" y="2133600"/>
          <a:ext cx="76200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4" name="Content Placeholder 9"/>
          <p:cNvSpPr>
            <a:spLocks noGrp="1"/>
          </p:cNvSpPr>
          <p:nvPr>
            <p:ph type="body" sz="quarter" idx="13"/>
          </p:nvPr>
        </p:nvSpPr>
        <p:spPr/>
        <p:txBody>
          <a:bodyPr/>
          <a:lstStyle/>
          <a:p>
            <a:r>
              <a:rPr lang="en-US" smtClean="0">
                <a:latin typeface="Calibri" pitchFamily="-65" charset="0"/>
                <a:cs typeface="Calibri" pitchFamily="-65" charset="0"/>
              </a:rPr>
              <a:t>Types of Marketing Intermediaries</a:t>
            </a:r>
          </a:p>
          <a:p>
            <a:endParaRPr lang="en-US" smtClean="0">
              <a:latin typeface="Calibri" pitchFamily="-65" charset="0"/>
              <a:cs typeface="Calibri" pitchFamily="-65"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810</TotalTime>
  <Words>1417</Words>
  <Application>Microsoft Office PowerPoint</Application>
  <PresentationFormat>On-screen Show (4:3)</PresentationFormat>
  <Paragraphs>278</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ヒラギノ角ゴ Pro W3</vt:lpstr>
      <vt:lpstr>Calibri</vt:lpstr>
      <vt:lpstr>ＭＳ Ｐゴシック</vt:lpstr>
      <vt:lpstr>Tahoma</vt:lpstr>
      <vt:lpstr>Wingdings</vt:lpstr>
      <vt:lpstr>Blank Presentation</vt:lpstr>
      <vt:lpstr> Chapter Three</vt:lpstr>
      <vt:lpstr>Analyzing the Marketing Environment</vt:lpstr>
      <vt:lpstr> The Marketing Environment</vt:lpstr>
      <vt:lpstr> The Marketing Environment</vt:lpstr>
      <vt:lpstr> The Company’s Microenvironment</vt:lpstr>
      <vt:lpstr> The Company’s Microenvironment</vt:lpstr>
      <vt:lpstr> The Company’s Microenvironment</vt:lpstr>
      <vt:lpstr> The Company’s Microenvironment</vt:lpstr>
      <vt:lpstr> The Company’s Microenvironment</vt:lpstr>
      <vt:lpstr>The Company’s Microenvironment</vt:lpstr>
      <vt:lpstr> The Company’s Microenvironment</vt:lpstr>
      <vt:lpstr> The Company’s Macroenvironment</vt:lpstr>
      <vt:lpstr>The Company’s Macroenvironment</vt:lpstr>
      <vt:lpstr> The Company’s Macroenvironment</vt:lpstr>
      <vt:lpstr> The Company’s Macroenvironment</vt:lpstr>
      <vt:lpstr> The Company’s Macroenvironment</vt:lpstr>
      <vt:lpstr> The Company’s Macroenvironment</vt:lpstr>
      <vt:lpstr> The Company’s Macroenvironment</vt:lpstr>
      <vt:lpstr> The Company’s Macroenvironment</vt:lpstr>
      <vt:lpstr>The Company’s Macroenvironment</vt:lpstr>
      <vt:lpstr>The Company’s Macroenvironment</vt:lpstr>
      <vt:lpstr> The Company’s Macroenvironment</vt:lpstr>
      <vt:lpstr> The Company’s Macroenvironment</vt:lpstr>
      <vt:lpstr>The Company’s Macroenvironment</vt:lpstr>
      <vt:lpstr>The Company’s Macroenvironment</vt:lpstr>
      <vt:lpstr>The Company’s Macroenvironment</vt:lpstr>
      <vt:lpstr>The Company’s Macroenvironment</vt:lpstr>
      <vt:lpstr>The Company’s Macroenvironment</vt:lpstr>
      <vt:lpstr> The Company’s Macroenvironment</vt:lpstr>
      <vt:lpstr>The Company’s Macroenvironment</vt:lpstr>
      <vt:lpstr> The Company’s Macroenvironment</vt:lpstr>
      <vt:lpstr>The Company’s Macroenvironment</vt:lpstr>
      <vt:lpstr>The Company’s Macroenvironment</vt:lpstr>
      <vt:lpstr>Responding to the Marketing  Environment</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Hilal</cp:lastModifiedBy>
  <cp:revision>60</cp:revision>
  <dcterms:created xsi:type="dcterms:W3CDTF">2008-10-03T17:17:08Z</dcterms:created>
  <dcterms:modified xsi:type="dcterms:W3CDTF">2012-09-30T23:13:17Z</dcterms:modified>
</cp:coreProperties>
</file>