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7"/>
  </p:notesMasterIdLst>
  <p:sldIdLst>
    <p:sldId id="256" r:id="rId2"/>
    <p:sldId id="257" r:id="rId3"/>
    <p:sldId id="291" r:id="rId4"/>
    <p:sldId id="258" r:id="rId5"/>
    <p:sldId id="259" r:id="rId6"/>
    <p:sldId id="260" r:id="rId7"/>
    <p:sldId id="261" r:id="rId8"/>
    <p:sldId id="290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1" r:id="rId17"/>
    <p:sldId id="299" r:id="rId18"/>
    <p:sldId id="300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74" d="100"/>
          <a:sy n="74" d="100"/>
        </p:scale>
        <p:origin x="-17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98B73B-D8EF-4D02-9F3B-E1988B1329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14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December 22, 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December 22,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D99E-6217-4226-9972-F835B6621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December 22,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5E06-C9EB-44FE-A4CA-4FB01A05E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December 22,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December 22,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E202-5C8D-4734-95C6-35DFC9A3E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December 22,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9158-3C8F-4E5F-A6F5-79C2E4B73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December 22,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E64A-FBBB-4AA5-9BDE-70ACB328F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December 22,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FBBC-762D-4147-B589-B0F1A02E9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December 22,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3541-BC14-4159-94F3-31E0278CC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December 22,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D80-0C4D-4B23-A9A2-787319754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December 22,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663E7B-C66C-45D1-B4AF-465CC5093C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December 22, 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49B89E-4BA7-4DA8-8B3D-17F00C47D9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>
            <a:normAutofit fontScale="90000"/>
          </a:bodyPr>
          <a:lstStyle/>
          <a:p>
            <a:pPr algn="ctr"/>
            <a:r>
              <a:rPr lang="ar-SA" sz="8000" dirty="0" smtClean="0">
                <a:solidFill>
                  <a:schemeClr val="bg1"/>
                </a:solidFill>
              </a:rPr>
              <a:t>مبادئ التسويق</a:t>
            </a:r>
            <a:br>
              <a:rPr lang="ar-SA" sz="8000" dirty="0" smtClean="0">
                <a:solidFill>
                  <a:schemeClr val="bg1"/>
                </a:solidFill>
              </a:rPr>
            </a:br>
            <a:r>
              <a:rPr lang="en-US" sz="6700" dirty="0" smtClean="0">
                <a:solidFill>
                  <a:schemeClr val="bg1"/>
                </a:solidFill>
              </a:rPr>
              <a:t>(BUS-211)</a:t>
            </a:r>
            <a:r>
              <a:rPr lang="ar-SA" sz="8000" dirty="0" smtClean="0">
                <a:solidFill>
                  <a:schemeClr val="bg1"/>
                </a:solidFill>
              </a:rPr>
              <a:t> 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>
            <a:normAutofit/>
          </a:bodyPr>
          <a:lstStyle/>
          <a:p>
            <a:pPr algn="ctr"/>
            <a:r>
              <a:rPr lang="ar-SA" sz="4000" dirty="0" smtClean="0"/>
              <a:t>إعداد </a:t>
            </a:r>
          </a:p>
          <a:p>
            <a:pPr algn="ctr"/>
            <a:r>
              <a:rPr lang="ar-SA" sz="4000" dirty="0" smtClean="0"/>
              <a:t>هلال حسين علي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 autoUpdateAnimBg="0"/>
      <p:bldP spid="2051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83820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rgbClr val="04617B"/>
                </a:solidFill>
              </a:rPr>
              <a:t>تابع أنواع الوسطاء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07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09738"/>
            <a:ext cx="8534400" cy="362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1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54" y="457200"/>
            <a:ext cx="8229600" cy="114300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rgbClr val="04617B"/>
                </a:solidFill>
              </a:rPr>
              <a:t>استراتيجة التوزيع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905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30579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8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55" y="152400"/>
            <a:ext cx="8229600" cy="1143000"/>
          </a:xfrm>
        </p:spPr>
        <p:txBody>
          <a:bodyPr/>
          <a:lstStyle/>
          <a:p>
            <a:pPr algn="ctr" rtl="1"/>
            <a:r>
              <a:rPr lang="ar-SA" dirty="0">
                <a:solidFill>
                  <a:srgbClr val="04617B"/>
                </a:solidFill>
              </a:rPr>
              <a:t>تابع استراتيجة التوزيع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ar-SA" dirty="0" smtClean="0"/>
          </a:p>
          <a:p>
            <a:pPr algn="r" rtl="1"/>
            <a:endParaRPr lang="ar-SA" dirty="0"/>
          </a:p>
          <a:p>
            <a:pPr algn="r" rtl="1"/>
            <a:endParaRPr lang="ar-SA" dirty="0" smtClean="0"/>
          </a:p>
          <a:p>
            <a:pPr algn="r" rtl="1"/>
            <a:endParaRPr lang="ar-SA" dirty="0"/>
          </a:p>
          <a:p>
            <a:pPr algn="r" rtl="1"/>
            <a:endParaRPr lang="ar-SA" dirty="0" smtClean="0"/>
          </a:p>
          <a:p>
            <a:pPr algn="r" rtl="1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8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5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72312"/>
          </a:xfrm>
        </p:spPr>
        <p:txBody>
          <a:bodyPr>
            <a:normAutofit/>
          </a:bodyPr>
          <a:lstStyle/>
          <a:p>
            <a:pPr algn="ctr" rtl="1"/>
            <a:r>
              <a:rPr lang="ar-SA" dirty="0">
                <a:solidFill>
                  <a:srgbClr val="04617B"/>
                </a:solidFill>
              </a:rPr>
              <a:t>تابع استراتيجة التوزيع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865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82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6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762000"/>
            <a:ext cx="8229600" cy="856488"/>
          </a:xfrm>
        </p:spPr>
        <p:txBody>
          <a:bodyPr/>
          <a:lstStyle/>
          <a:p>
            <a:pPr algn="ctr" rtl="1"/>
            <a:r>
              <a:rPr lang="ar-SA" dirty="0">
                <a:solidFill>
                  <a:srgbClr val="04617B"/>
                </a:solidFill>
              </a:rPr>
              <a:t>تابع استراتيجة التوزيع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889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305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9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32688"/>
          </a:xfrm>
        </p:spPr>
        <p:txBody>
          <a:bodyPr/>
          <a:lstStyle/>
          <a:p>
            <a:pPr algn="ctr" rtl="1"/>
            <a:r>
              <a:rPr lang="ar-SA" dirty="0">
                <a:solidFill>
                  <a:srgbClr val="04617B"/>
                </a:solidFill>
              </a:rPr>
              <a:t>تابع استراتيجة التوزيع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133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4582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9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pPr algn="ctr" rtl="1"/>
            <a:r>
              <a:rPr lang="ar-SA" dirty="0">
                <a:solidFill>
                  <a:srgbClr val="04617B"/>
                </a:solidFill>
              </a:rPr>
              <a:t>تابع استراتيجة التوزيع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700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5" y="1752600"/>
            <a:ext cx="86106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2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609600"/>
            <a:ext cx="8229600" cy="914400"/>
          </a:xfrm>
        </p:spPr>
        <p:txBody>
          <a:bodyPr/>
          <a:lstStyle/>
          <a:p>
            <a:pPr algn="ctr" rtl="1"/>
            <a:r>
              <a:rPr lang="ar-SA" dirty="0">
                <a:solidFill>
                  <a:srgbClr val="04617B"/>
                </a:solidFill>
              </a:rPr>
              <a:t>تابع استراتيجة التوزيع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2461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9250"/>
            <a:ext cx="85344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6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rgbClr val="04617B"/>
                </a:solidFill>
              </a:rPr>
              <a:t>قنوات التوزيع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590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62174"/>
            <a:ext cx="84582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5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rtl="1"/>
            <a:r>
              <a:rPr lang="ar-SA" dirty="0" smtClean="0"/>
              <a:t>تابع قنوات التوزيع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1"/>
            <a:ext cx="8229600" cy="2026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9250"/>
            <a:ext cx="8610599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0"/>
            <a:ext cx="8610599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7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3200"/>
            <a:ext cx="7772400" cy="1362456"/>
          </a:xfrm>
        </p:spPr>
        <p:txBody>
          <a:bodyPr/>
          <a:lstStyle/>
          <a:p>
            <a:pPr algn="ctr" rtl="1"/>
            <a:r>
              <a:rPr lang="ar-SA" sz="5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الفصل </a:t>
            </a:r>
            <a:r>
              <a:rPr lang="ar-SA" sz="5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الثامن </a:t>
            </a:r>
            <a:br>
              <a:rPr lang="ar-SA" sz="5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ar-SA" sz="5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التوزيع </a:t>
            </a:r>
            <a:r>
              <a:rPr lang="en-US" sz="5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en-US" sz="5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3400" y="1752600"/>
            <a:ext cx="7772400" cy="15097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9919-8DA2-4860-A20A-358A9DBC60D3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rgbClr val="04617B"/>
                </a:solidFill>
              </a:rPr>
              <a:t>تجار الجملة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550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9263"/>
            <a:ext cx="8382000" cy="399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5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rtl="1"/>
            <a:r>
              <a:rPr lang="ar-SA" dirty="0" smtClean="0"/>
              <a:t>تقسيمات تجار الجملة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344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1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56488"/>
          </a:xfrm>
        </p:spPr>
        <p:txBody>
          <a:bodyPr/>
          <a:lstStyle/>
          <a:p>
            <a:pPr algn="ctr" rtl="1"/>
            <a:r>
              <a:rPr lang="ar-SA" dirty="0" smtClean="0"/>
              <a:t> تجار الجملة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838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38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6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/>
          <a:lstStyle/>
          <a:p>
            <a:pPr algn="ctr" rtl="1"/>
            <a:r>
              <a:rPr lang="ar-SA" dirty="0">
                <a:solidFill>
                  <a:srgbClr val="04617B"/>
                </a:solidFill>
              </a:rPr>
              <a:t>تابع تجار الجملة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04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38338"/>
            <a:ext cx="8382000" cy="35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7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81000"/>
            <a:ext cx="8229600" cy="780288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dirty="0">
                <a:solidFill>
                  <a:srgbClr val="04617B"/>
                </a:solidFill>
              </a:rPr>
              <a:t>تابع تجار الجملة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8077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5819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589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80288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dirty="0" smtClean="0"/>
              <a:t>السماسرة والوكلاء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865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458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656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pPr algn="ctr" rtl="1"/>
            <a:r>
              <a:rPr lang="ar-SA" sz="4500" dirty="0" smtClean="0">
                <a:solidFill>
                  <a:srgbClr val="04617B"/>
                </a:solidFill>
              </a:rPr>
              <a:t>تابع السماسرة </a:t>
            </a:r>
            <a:r>
              <a:rPr lang="ar-SA" sz="4500" dirty="0">
                <a:solidFill>
                  <a:srgbClr val="04617B"/>
                </a:solidFill>
              </a:rPr>
              <a:t>والوكلاء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10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3541-BC14-4159-94F3-31E0278CC23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610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8610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14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1" y="533400"/>
            <a:ext cx="8229600" cy="780288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sz="5400" dirty="0">
                <a:solidFill>
                  <a:srgbClr val="04617B"/>
                </a:solidFill>
              </a:rPr>
              <a:t>تابع السماسرة والوكلاء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5052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8750"/>
            <a:ext cx="84582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650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704088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dirty="0" smtClean="0"/>
              <a:t>تجارة التجزئة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58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404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81000"/>
            <a:ext cx="8229600" cy="838200"/>
          </a:xfrm>
        </p:spPr>
        <p:txBody>
          <a:bodyPr/>
          <a:lstStyle/>
          <a:p>
            <a:pPr algn="ctr" rtl="1"/>
            <a:r>
              <a:rPr lang="ar-SA" dirty="0" smtClean="0"/>
              <a:t>أنواع متاجر التجزئة </a:t>
            </a: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1125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8274"/>
            <a:ext cx="8534400" cy="473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28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SA" dirty="0" smtClean="0"/>
              <a:t>مقدمة</a:t>
            </a:r>
            <a:br>
              <a:rPr lang="ar-SA" dirty="0" smtClean="0"/>
            </a:br>
            <a:r>
              <a:rPr lang="ar-SA" dirty="0" smtClean="0"/>
              <a:t>طبيعة منافذ التوزيع </a:t>
            </a: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040"/>
            <a:ext cx="8229600" cy="4328160"/>
          </a:xfrm>
        </p:spPr>
        <p:txBody>
          <a:bodyPr/>
          <a:lstStyle/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69619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1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33400"/>
            <a:ext cx="8229600" cy="780288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dirty="0" smtClean="0"/>
              <a:t>تابع </a:t>
            </a:r>
            <a:r>
              <a:rPr lang="ar-SA" dirty="0">
                <a:solidFill>
                  <a:srgbClr val="04617B"/>
                </a:solidFill>
              </a:rPr>
              <a:t>أنواع متاجر التجزئة </a:t>
            </a: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167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894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33400"/>
            <a:ext cx="8229600" cy="704088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sz="4500" dirty="0">
                <a:solidFill>
                  <a:srgbClr val="04617B"/>
                </a:solidFill>
              </a:rPr>
              <a:t>تابع أنواع متاجر التجزئة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121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80288"/>
          </a:xfrm>
        </p:spPr>
        <p:txBody>
          <a:bodyPr/>
          <a:lstStyle/>
          <a:p>
            <a:pPr algn="ctr" rtl="1"/>
            <a:r>
              <a:rPr lang="ar-SA" sz="4100" dirty="0">
                <a:solidFill>
                  <a:srgbClr val="04617B"/>
                </a:solidFill>
              </a:rPr>
              <a:t>تابع أنواع متاجر التجزئة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582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652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66800"/>
            <a:ext cx="8229600" cy="780288"/>
          </a:xfrm>
        </p:spPr>
        <p:txBody>
          <a:bodyPr/>
          <a:lstStyle/>
          <a:p>
            <a:pPr algn="ctr" rtl="1"/>
            <a:r>
              <a:rPr lang="ar-SA" sz="4100" dirty="0">
                <a:solidFill>
                  <a:srgbClr val="04617B"/>
                </a:solidFill>
              </a:rPr>
              <a:t>تابع أنواع متاجر التجزئة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130968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0325"/>
            <a:ext cx="84582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84582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296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80288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sz="5400" dirty="0">
                <a:solidFill>
                  <a:srgbClr val="04617B"/>
                </a:solidFill>
              </a:rPr>
              <a:t>تابع أنواع متاجر التجزئة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199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383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ar-SA" sz="4900" dirty="0">
                <a:solidFill>
                  <a:srgbClr val="04617B"/>
                </a:solidFill>
              </a:rPr>
              <a:t>تابع أنواع متاجر التجزئة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6459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9688"/>
            <a:ext cx="8534399" cy="478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88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ar-SA" sz="4400" dirty="0" smtClean="0">
                <a:cs typeface="Times New Roman" charset="0"/>
              </a:rPr>
              <a:t>أهمية </a:t>
            </a:r>
            <a:r>
              <a:rPr lang="ar-SA" sz="4400" dirty="0" smtClean="0">
                <a:cs typeface="Times New Roman" charset="0"/>
              </a:rPr>
              <a:t>الوسطاء  </a:t>
            </a:r>
            <a:endParaRPr lang="en-US" sz="440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05800" cy="49530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ar-SA" sz="3600" b="1" dirty="0" smtClean="0"/>
          </a:p>
          <a:p>
            <a:pPr marL="0" indent="0" algn="r">
              <a:buNone/>
            </a:pPr>
            <a:endParaRPr lang="ar-SA" sz="3600" b="1" dirty="0"/>
          </a:p>
          <a:p>
            <a:pPr marL="0" indent="0" algn="r">
              <a:buNone/>
            </a:pPr>
            <a:endParaRPr lang="ar-SA" sz="3600" b="1" dirty="0" smtClean="0"/>
          </a:p>
          <a:p>
            <a:pPr marL="0" indent="0" algn="r">
              <a:buNone/>
            </a:pPr>
            <a:endParaRPr lang="ar-SA" sz="3600" b="1" dirty="0"/>
          </a:p>
          <a:p>
            <a:pPr marL="0" indent="0" algn="r">
              <a:buNone/>
            </a:pPr>
            <a:endParaRPr lang="ar-SA" sz="3600" b="1" dirty="0" smtClean="0"/>
          </a:p>
          <a:p>
            <a:pPr marL="0" indent="0" algn="r">
              <a:buNone/>
            </a:pPr>
            <a:endParaRPr lang="ar-SA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7D9B-9824-4FFA-A7CB-BF719A09F254}" type="slidenum">
              <a:rPr lang="en-US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8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pPr algn="ctr" rtl="1"/>
            <a:r>
              <a:rPr lang="ar-SA" dirty="0" smtClean="0"/>
              <a:t>وظائف الوسطاء </a:t>
            </a: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67000"/>
            <a:ext cx="8229600" cy="1676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7E8-33C0-4D30-9296-282775B988F5}" type="slidenum">
              <a:rPr lang="en-US"/>
              <a:pPr/>
              <a:t>5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229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0963" y="665366"/>
            <a:ext cx="8229600" cy="69962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sz="5400" dirty="0" smtClean="0"/>
              <a:t>تابع 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ar-SA" dirty="0" smtClean="0"/>
          </a:p>
          <a:p>
            <a:pPr algn="r" rtl="1"/>
            <a:endParaRPr lang="ar-SA" dirty="0"/>
          </a:p>
          <a:p>
            <a:pPr algn="r" rtl="1"/>
            <a:endParaRPr lang="ar-SA" dirty="0" smtClean="0"/>
          </a:p>
          <a:p>
            <a:pPr algn="r" rtl="1"/>
            <a:endParaRPr lang="ar-SA" dirty="0"/>
          </a:p>
          <a:p>
            <a:pPr algn="r" rtl="1"/>
            <a:endParaRPr lang="ar-SA" dirty="0" smtClean="0"/>
          </a:p>
          <a:p>
            <a:pPr algn="r" rtl="1"/>
            <a:endParaRPr lang="ar-SA" dirty="0"/>
          </a:p>
          <a:p>
            <a:pPr algn="r" rtl="1"/>
            <a:endParaRPr lang="ar-SA" dirty="0" smtClean="0"/>
          </a:p>
          <a:p>
            <a:pPr marL="0" indent="0" algn="r" rtl="1">
              <a:buNone/>
            </a:pPr>
            <a:endParaRPr lang="ar-SA" sz="2400" dirty="0" smtClean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D85-C924-49D7-AF60-F9833D11FEEB}" type="slidenum">
              <a:rPr lang="en-US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rgbClr val="04617B"/>
                </a:solidFill>
              </a:rPr>
              <a:t>أنواع الوسطاء </a:t>
            </a:r>
            <a:endParaRPr lang="en-US" sz="5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305800" cy="3276600"/>
          </a:xfrm>
        </p:spPr>
        <p:txBody>
          <a:bodyPr/>
          <a:lstStyle/>
          <a:p>
            <a:pPr marL="0" indent="0" algn="r" rtl="1">
              <a:buNone/>
            </a:pPr>
            <a:endParaRPr lang="ar-SA" b="1" dirty="0" smtClean="0"/>
          </a:p>
          <a:p>
            <a:pPr marL="0" indent="0" algn="r" rtl="1">
              <a:buNone/>
            </a:pPr>
            <a:endParaRPr lang="ar-SA" b="1" dirty="0"/>
          </a:p>
          <a:p>
            <a:pPr marL="0" indent="0" algn="r" rtl="1">
              <a:buNone/>
            </a:pPr>
            <a:endParaRPr lang="ar-SA" b="1" dirty="0" smtClean="0"/>
          </a:p>
          <a:p>
            <a:pPr marL="0" indent="0" algn="r" rtl="1">
              <a:buNone/>
            </a:pPr>
            <a:endParaRPr lang="ar-SA" b="1" dirty="0"/>
          </a:p>
          <a:p>
            <a:pPr marL="0" indent="0" algn="r" rtl="1">
              <a:buNone/>
            </a:pPr>
            <a:endParaRPr lang="ar-SA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D1E6-A3CC-4CCF-89BC-4A5D212D5163}" type="slidenum">
              <a:rPr lang="en-US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2296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33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ar-SA" dirty="0" smtClean="0"/>
              <a:t>تابع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1752600"/>
          </a:xfrm>
        </p:spPr>
        <p:txBody>
          <a:bodyPr/>
          <a:lstStyle/>
          <a:p>
            <a:pPr marL="0" indent="0" algn="r" rtl="1">
              <a:buNone/>
            </a:pPr>
            <a:endParaRPr lang="en-US" dirty="0" smtClean="0"/>
          </a:p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endParaRPr lang="en-US" dirty="0" smtClean="0"/>
          </a:p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endParaRPr lang="en-US" dirty="0" smtClean="0"/>
          </a:p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endParaRPr lang="en-US" dirty="0" smtClean="0"/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10" y="1447800"/>
            <a:ext cx="822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10" y="5105400"/>
            <a:ext cx="8229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2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 rtl="1"/>
            <a:r>
              <a:rPr lang="ar-SA" dirty="0" smtClean="0"/>
              <a:t>تابع أنواع الوسطاء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1371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267-30A6-4627-9DEF-C73B46AD9A4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34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6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2963</TotalTime>
  <Words>133</Words>
  <Application>Microsoft Office PowerPoint</Application>
  <PresentationFormat>On-screen Show (4:3)</PresentationFormat>
  <Paragraphs>104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مبادئ التسويق (BUS-211) </vt:lpstr>
      <vt:lpstr>الفصل الثامن  التوزيع  </vt:lpstr>
      <vt:lpstr>مقدمة طبيعة منافذ التوزيع  </vt:lpstr>
      <vt:lpstr>أهمية الوسطاء  </vt:lpstr>
      <vt:lpstr>وظائف الوسطاء  </vt:lpstr>
      <vt:lpstr>تابع </vt:lpstr>
      <vt:lpstr>أنواع الوسطاء </vt:lpstr>
      <vt:lpstr>تابع</vt:lpstr>
      <vt:lpstr>تابع أنواع الوسطاء </vt:lpstr>
      <vt:lpstr>تابع أنواع الوسطاء  </vt:lpstr>
      <vt:lpstr>استراتيجة التوزيع</vt:lpstr>
      <vt:lpstr>تابع استراتيجة التوزيع</vt:lpstr>
      <vt:lpstr>تابع استراتيجة التوزيع</vt:lpstr>
      <vt:lpstr>تابع استراتيجة التوزيع</vt:lpstr>
      <vt:lpstr>تابع استراتيجة التوزيع</vt:lpstr>
      <vt:lpstr>تابع استراتيجة التوزيع</vt:lpstr>
      <vt:lpstr>تابع استراتيجة التوزيع</vt:lpstr>
      <vt:lpstr>قنوات التوزيع </vt:lpstr>
      <vt:lpstr>تابع قنوات التوزيع </vt:lpstr>
      <vt:lpstr>تجار الجملة </vt:lpstr>
      <vt:lpstr>تقسيمات تجار الجملة </vt:lpstr>
      <vt:lpstr> تجار الجملة </vt:lpstr>
      <vt:lpstr>تابع تجار الجملة </vt:lpstr>
      <vt:lpstr>تابع تجار الجملة </vt:lpstr>
      <vt:lpstr>السماسرة والوكلاء </vt:lpstr>
      <vt:lpstr>تابع السماسرة والوكلاء </vt:lpstr>
      <vt:lpstr>تابع السماسرة والوكلاء </vt:lpstr>
      <vt:lpstr>تجارة التجزئة </vt:lpstr>
      <vt:lpstr>أنواع متاجر التجزئة  </vt:lpstr>
      <vt:lpstr>تابع أنواع متاجر التجزئة  </vt:lpstr>
      <vt:lpstr>تابع أنواع متاجر التجزئة </vt:lpstr>
      <vt:lpstr>تابع أنواع متاجر التجزئة </vt:lpstr>
      <vt:lpstr>تابع أنواع متاجر التجزئة </vt:lpstr>
      <vt:lpstr>تابع أنواع متاجر التجزئة </vt:lpstr>
      <vt:lpstr>تابع أنواع متاجر التجزئة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أسس التسويق</dc:title>
  <dc:creator>A satisfied Microsoft Office User</dc:creator>
  <cp:lastModifiedBy>Hilal</cp:lastModifiedBy>
  <cp:revision>55</cp:revision>
  <dcterms:created xsi:type="dcterms:W3CDTF">2003-09-28T12:05:56Z</dcterms:created>
  <dcterms:modified xsi:type="dcterms:W3CDTF">2012-12-22T15:34:39Z</dcterms:modified>
</cp:coreProperties>
</file>